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8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258" r:id="rId2"/>
    <p:sldId id="257" r:id="rId3"/>
    <p:sldId id="259" r:id="rId4"/>
    <p:sldId id="512" r:id="rId5"/>
    <p:sldId id="514" r:id="rId6"/>
    <p:sldId id="513" r:id="rId7"/>
    <p:sldId id="547" r:id="rId8"/>
    <p:sldId id="402" r:id="rId9"/>
    <p:sldId id="541" r:id="rId10"/>
    <p:sldId id="543" r:id="rId11"/>
    <p:sldId id="542" r:id="rId12"/>
    <p:sldId id="406" r:id="rId13"/>
    <p:sldId id="409" r:id="rId14"/>
    <p:sldId id="548" r:id="rId15"/>
    <p:sldId id="415" r:id="rId16"/>
    <p:sldId id="416" r:id="rId17"/>
    <p:sldId id="550" r:id="rId18"/>
    <p:sldId id="546" r:id="rId19"/>
    <p:sldId id="551" r:id="rId20"/>
    <p:sldId id="552" r:id="rId21"/>
    <p:sldId id="553" r:id="rId22"/>
    <p:sldId id="427" r:id="rId23"/>
    <p:sldId id="437" r:id="rId24"/>
    <p:sldId id="438" r:id="rId25"/>
    <p:sldId id="441" r:id="rId26"/>
    <p:sldId id="442" r:id="rId27"/>
    <p:sldId id="443" r:id="rId28"/>
    <p:sldId id="554" r:id="rId29"/>
    <p:sldId id="557" r:id="rId30"/>
    <p:sldId id="559" r:id="rId31"/>
    <p:sldId id="560" r:id="rId32"/>
    <p:sldId id="461" r:id="rId33"/>
    <p:sldId id="462" r:id="rId34"/>
    <p:sldId id="463" r:id="rId35"/>
    <p:sldId id="469" r:id="rId36"/>
    <p:sldId id="479" r:id="rId37"/>
    <p:sldId id="558" r:id="rId38"/>
    <p:sldId id="466" r:id="rId39"/>
    <p:sldId id="467" r:id="rId40"/>
    <p:sldId id="561" r:id="rId41"/>
    <p:sldId id="562" r:id="rId42"/>
    <p:sldId id="566" r:id="rId43"/>
    <p:sldId id="483" r:id="rId44"/>
    <p:sldId id="563" r:id="rId45"/>
    <p:sldId id="564" r:id="rId46"/>
    <p:sldId id="480" r:id="rId47"/>
    <p:sldId id="481" r:id="rId48"/>
    <p:sldId id="322" r:id="rId49"/>
    <p:sldId id="491" r:id="rId50"/>
    <p:sldId id="567" r:id="rId51"/>
    <p:sldId id="569" r:id="rId52"/>
    <p:sldId id="568" r:id="rId53"/>
    <p:sldId id="324" r:id="rId54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scaleToFitPaper="1" frameSlides="1"/>
  <p:clrMru>
    <a:srgbClr val="AF3064"/>
    <a:srgbClr val="3F40B8"/>
    <a:srgbClr val="2C798F"/>
    <a:srgbClr val="1F0EFF"/>
    <a:srgbClr val="4B48D6"/>
    <a:srgbClr val="4440BA"/>
    <a:srgbClr val="5009DF"/>
    <a:srgbClr val="6407DF"/>
    <a:srgbClr val="6D0AEA"/>
    <a:srgbClr val="831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74" autoAdjust="0"/>
    <p:restoredTop sz="90924" autoAdjust="0"/>
  </p:normalViewPr>
  <p:slideViewPr>
    <p:cSldViewPr snapToGrid="0" snapToObjects="1">
      <p:cViewPr>
        <p:scale>
          <a:sx n="103" d="100"/>
          <a:sy n="103" d="100"/>
        </p:scale>
        <p:origin x="-1040" y="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handoutMaster" Target="handoutMasters/handoutMaster1.xml"/><Relationship Id="rId57" Type="http://schemas.openxmlformats.org/officeDocument/2006/relationships/printerSettings" Target="printerSettings/printerSettings1.bin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9" Type="http://schemas.openxmlformats.org/officeDocument/2006/relationships/image" Target="../media/image40.emf"/><Relationship Id="rId1" Type="http://schemas.openxmlformats.org/officeDocument/2006/relationships/image" Target="../media/image32.emf"/><Relationship Id="rId2" Type="http://schemas.openxmlformats.org/officeDocument/2006/relationships/image" Target="../media/image33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9.emf"/><Relationship Id="rId6" Type="http://schemas.openxmlformats.org/officeDocument/2006/relationships/image" Target="../media/image40.emf"/><Relationship Id="rId7" Type="http://schemas.openxmlformats.org/officeDocument/2006/relationships/image" Target="../media/image32.emf"/><Relationship Id="rId8" Type="http://schemas.openxmlformats.org/officeDocument/2006/relationships/image" Target="../media/image35.emf"/><Relationship Id="rId9" Type="http://schemas.openxmlformats.org/officeDocument/2006/relationships/image" Target="../media/image38.emf"/><Relationship Id="rId1" Type="http://schemas.openxmlformats.org/officeDocument/2006/relationships/image" Target="../media/image33.emf"/><Relationship Id="rId2" Type="http://schemas.openxmlformats.org/officeDocument/2006/relationships/image" Target="../media/image34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9.emf"/><Relationship Id="rId6" Type="http://schemas.openxmlformats.org/officeDocument/2006/relationships/image" Target="../media/image40.emf"/><Relationship Id="rId7" Type="http://schemas.openxmlformats.org/officeDocument/2006/relationships/image" Target="../media/image32.emf"/><Relationship Id="rId8" Type="http://schemas.openxmlformats.org/officeDocument/2006/relationships/image" Target="../media/image35.emf"/><Relationship Id="rId9" Type="http://schemas.openxmlformats.org/officeDocument/2006/relationships/image" Target="../media/image38.emf"/><Relationship Id="rId1" Type="http://schemas.openxmlformats.org/officeDocument/2006/relationships/image" Target="../media/image33.emf"/><Relationship Id="rId2" Type="http://schemas.openxmlformats.org/officeDocument/2006/relationships/image" Target="../media/image3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E78634-214B-9E4E-9329-E32F1A6AF571}" type="datetimeFigureOut">
              <a:rPr lang="en-US" smtClean="0"/>
              <a:t>16-12-12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E0952-8E6D-C240-BD04-5A1732F54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908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.png>
</file>

<file path=ppt/media/image20.png>
</file>

<file path=ppt/media/image25.png>
</file>

<file path=ppt/media/image27.png>
</file>

<file path=ppt/media/image3.png>
</file>

<file path=ppt/media/image4.png>
</file>

<file path=ppt/media/image45.png>
</file>

<file path=ppt/media/image47.png>
</file>

<file path=ppt/media/image48.png>
</file>

<file path=ppt/media/image5.png>
</file>

<file path=ppt/media/image57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E0CDDB-A621-464B-8F8F-849804DBAAE1}" type="datetimeFigureOut">
              <a:rPr lang="en-US" smtClean="0"/>
              <a:t>16-12-12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E02B12-2471-DF42-9043-8C84D4008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9441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379BF-82C8-4FC5-9BBA-A64CC0662C3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7356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02B12-2471-DF42-9043-8C84D40080E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625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02B12-2471-DF42-9043-8C84D40080E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62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常见原因和修复方法，构建内存用量模型并估算应用的内存用量，内存溢出错误的诊断方法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02B12-2471-DF42-9043-8C84D40080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297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02B12-2471-DF42-9043-8C84D40080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68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02B12-2471-DF42-9043-8C84D40080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68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17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r>
              <a:rPr lang="en-US" altLang="zh-CN" dirty="0" smtClean="0"/>
              <a:t>Run-time errors often appear, including I/O exception, Out of Memory and timeout which are very considerable because they influence the reliability of systems.</a:t>
            </a:r>
          </a:p>
          <a:p>
            <a:pPr lvl="0"/>
            <a:r>
              <a:rPr lang="en-US" altLang="zh-CN" dirty="0" smtClean="0"/>
              <a:t>Each of these errors results from user code, abnormal data and improper Application configurations.</a:t>
            </a:r>
          </a:p>
          <a:p>
            <a:pPr lvl="0"/>
            <a:endParaRPr lang="en-US" altLang="zh-CN" dirty="0" smtClean="0"/>
          </a:p>
          <a:p>
            <a:pPr lvl="0"/>
            <a:r>
              <a:rPr lang="zh-CN" altLang="en-US" dirty="0" smtClean="0"/>
              <a:t>运行时错误频繁发生并</a:t>
            </a:r>
            <a:r>
              <a:rPr lang="zh-CN" altLang="en-US" dirty="0" smtClean="0">
                <a:sym typeface="+mn-ea"/>
              </a:rPr>
              <a:t>大大地影响了系统地可靠性</a:t>
            </a:r>
            <a:r>
              <a:rPr lang="zh-CN" altLang="en-US" dirty="0" smtClean="0"/>
              <a:t>，包括</a:t>
            </a:r>
            <a:r>
              <a:rPr lang="en-US" altLang="zh-CN" dirty="0" smtClean="0"/>
              <a:t>I/O</a:t>
            </a:r>
            <a:r>
              <a:rPr lang="zh-CN" altLang="en-US" dirty="0" smtClean="0"/>
              <a:t>错误，</a:t>
            </a:r>
            <a:r>
              <a:rPr lang="en-US" altLang="zh-CN" dirty="0" smtClean="0"/>
              <a:t>OutOfMemory</a:t>
            </a:r>
            <a:r>
              <a:rPr lang="zh-CN" altLang="en-US" dirty="0" smtClean="0"/>
              <a:t>和长时间无响应等。这些错误产生地原因包括用户代码，异常数据和不恰当的应用配置。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379BF-82C8-4FC5-9BBA-A64CC0662C3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735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常见原因和修复方法，构建内存用量模型并估算应用的内存用量，内存溢出错误的诊断方法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02B12-2471-DF42-9043-8C84D40080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29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379BF-82C8-4FC5-9BBA-A64CC0662C31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735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02B12-2471-DF42-9043-8C84D40080E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62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4862-5EF7-A545-9140-BCD414BD2FEF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33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1319-03E0-2046-B7A3-E281BE06A24F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778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01A-F11E-7E4C-B765-A539ACC7B28B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969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2750"/>
            <a:ext cx="8229600" cy="846667"/>
          </a:xfrm>
        </p:spPr>
        <p:txBody>
          <a:bodyPr>
            <a:noAutofit/>
          </a:bodyPr>
          <a:lstStyle>
            <a:lvl1pPr algn="l">
              <a:defRPr sz="3200">
                <a:solidFill>
                  <a:srgbClr val="3F40B8"/>
                </a:solidFill>
                <a:latin typeface="黑体"/>
                <a:ea typeface="黑体"/>
                <a:cs typeface="黑体"/>
              </a:defRPr>
            </a:lvl1pPr>
          </a:lstStyle>
          <a:p>
            <a:r>
              <a:rPr lang="en-US" altLang="zh-CN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黑体"/>
                <a:ea typeface="黑体"/>
                <a:cs typeface="黑体"/>
              </a:defRPr>
            </a:lvl1pPr>
            <a:lvl2pPr marL="742950" indent="-285750">
              <a:buFont typeface="Wingdings" charset="2"/>
              <a:buChar char="§"/>
              <a:defRPr sz="2000">
                <a:latin typeface="黑体"/>
                <a:ea typeface="黑体"/>
                <a:cs typeface="黑体"/>
              </a:defRPr>
            </a:lvl2pPr>
            <a:lvl3pPr>
              <a:defRPr sz="1800">
                <a:latin typeface="黑体"/>
                <a:ea typeface="黑体"/>
                <a:cs typeface="黑体"/>
              </a:defRPr>
            </a:lvl3pPr>
            <a:lvl4pPr>
              <a:defRPr>
                <a:latin typeface="黑体"/>
                <a:ea typeface="黑体"/>
                <a:cs typeface="黑体"/>
              </a:defRPr>
            </a:lvl4pPr>
            <a:lvl5pPr>
              <a:defRPr>
                <a:latin typeface="黑体"/>
                <a:ea typeface="黑体"/>
                <a:cs typeface="黑体"/>
              </a:defRPr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8F57-4587-C84D-A042-BF8E71F1AABA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Line 6"/>
          <p:cNvSpPr>
            <a:spLocks noChangeShapeType="1"/>
          </p:cNvSpPr>
          <p:nvPr userDrawn="1"/>
        </p:nvSpPr>
        <p:spPr bwMode="auto">
          <a:xfrm flipV="1">
            <a:off x="457200" y="1259417"/>
            <a:ext cx="7054850" cy="22225"/>
          </a:xfrm>
          <a:prstGeom prst="line">
            <a:avLst/>
          </a:prstGeom>
          <a:noFill/>
          <a:ln w="28575">
            <a:solidFill>
              <a:srgbClr val="3F40B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886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0BDD2-C035-444C-889F-DD66F19B6770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611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7006-55AB-CE4A-B1A9-B0BAE191CCA3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52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0571D-4AC5-F448-A362-46089558D0FD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466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B643-F097-CF4B-9557-0C550D829A4C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80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3DDA-CE21-C04B-9C02-6B8E7529D80E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11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21977-F2F2-8E46-91EC-B6ED4C894552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222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489A3-0A26-A54A-BF60-8E2E06EE44CB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22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53332-FA73-2E44-A458-ECEA9DDAAB77}" type="datetime1">
              <a:rPr lang="zh-CN" altLang="en-US" smtClean="0"/>
              <a:t>16-12-12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F6D50-356D-664E-8AD2-94D57464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108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3" Type="http://schemas.openxmlformats.org/officeDocument/2006/relationships/image" Target="../media/image11.png"/><Relationship Id="rId1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image" Target="../media/image34.emf"/><Relationship Id="rId20" Type="http://schemas.openxmlformats.org/officeDocument/2006/relationships/oleObject" Target="../embeddings/oleObject9.bin"/><Relationship Id="rId21" Type="http://schemas.openxmlformats.org/officeDocument/2006/relationships/image" Target="../media/image40.emf"/><Relationship Id="rId10" Type="http://schemas.openxmlformats.org/officeDocument/2006/relationships/oleObject" Target="../embeddings/oleObject4.bin"/><Relationship Id="rId11" Type="http://schemas.openxmlformats.org/officeDocument/2006/relationships/image" Target="../media/image35.emf"/><Relationship Id="rId12" Type="http://schemas.openxmlformats.org/officeDocument/2006/relationships/oleObject" Target="../embeddings/oleObject5.bin"/><Relationship Id="rId13" Type="http://schemas.openxmlformats.org/officeDocument/2006/relationships/image" Target="../media/image36.emf"/><Relationship Id="rId14" Type="http://schemas.openxmlformats.org/officeDocument/2006/relationships/oleObject" Target="../embeddings/oleObject6.bin"/><Relationship Id="rId15" Type="http://schemas.openxmlformats.org/officeDocument/2006/relationships/image" Target="../media/image37.emf"/><Relationship Id="rId16" Type="http://schemas.openxmlformats.org/officeDocument/2006/relationships/oleObject" Target="../embeddings/oleObject7.bin"/><Relationship Id="rId17" Type="http://schemas.openxmlformats.org/officeDocument/2006/relationships/image" Target="../media/image38.emf"/><Relationship Id="rId18" Type="http://schemas.openxmlformats.org/officeDocument/2006/relationships/oleObject" Target="../embeddings/oleObject8.bin"/><Relationship Id="rId19" Type="http://schemas.openxmlformats.org/officeDocument/2006/relationships/image" Target="../media/image3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41.emf"/><Relationship Id="rId4" Type="http://schemas.openxmlformats.org/officeDocument/2006/relationships/oleObject" Target="../embeddings/oleObject1.bin"/><Relationship Id="rId5" Type="http://schemas.openxmlformats.org/officeDocument/2006/relationships/image" Target="../media/image32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33.emf"/><Relationship Id="rId8" Type="http://schemas.openxmlformats.org/officeDocument/2006/relationships/oleObject" Target="../embeddings/oleObject3.bin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image" Target="../media/image36.emf"/><Relationship Id="rId20" Type="http://schemas.openxmlformats.org/officeDocument/2006/relationships/oleObject" Target="../embeddings/oleObject18.bin"/><Relationship Id="rId21" Type="http://schemas.openxmlformats.org/officeDocument/2006/relationships/image" Target="../media/image38.emf"/><Relationship Id="rId10" Type="http://schemas.openxmlformats.org/officeDocument/2006/relationships/oleObject" Target="../embeddings/oleObject13.bin"/><Relationship Id="rId11" Type="http://schemas.openxmlformats.org/officeDocument/2006/relationships/image" Target="../media/image37.emf"/><Relationship Id="rId12" Type="http://schemas.openxmlformats.org/officeDocument/2006/relationships/oleObject" Target="../embeddings/oleObject14.bin"/><Relationship Id="rId13" Type="http://schemas.openxmlformats.org/officeDocument/2006/relationships/image" Target="../media/image39.emf"/><Relationship Id="rId14" Type="http://schemas.openxmlformats.org/officeDocument/2006/relationships/oleObject" Target="../embeddings/oleObject15.bin"/><Relationship Id="rId15" Type="http://schemas.openxmlformats.org/officeDocument/2006/relationships/image" Target="../media/image40.emf"/><Relationship Id="rId16" Type="http://schemas.openxmlformats.org/officeDocument/2006/relationships/oleObject" Target="../embeddings/oleObject16.bin"/><Relationship Id="rId17" Type="http://schemas.openxmlformats.org/officeDocument/2006/relationships/image" Target="../media/image32.emf"/><Relationship Id="rId18" Type="http://schemas.openxmlformats.org/officeDocument/2006/relationships/oleObject" Target="../embeddings/oleObject17.bin"/><Relationship Id="rId19" Type="http://schemas.openxmlformats.org/officeDocument/2006/relationships/image" Target="../media/image35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42.emf"/><Relationship Id="rId4" Type="http://schemas.openxmlformats.org/officeDocument/2006/relationships/oleObject" Target="../embeddings/oleObject10.bin"/><Relationship Id="rId5" Type="http://schemas.openxmlformats.org/officeDocument/2006/relationships/image" Target="../media/image33.emf"/><Relationship Id="rId6" Type="http://schemas.openxmlformats.org/officeDocument/2006/relationships/oleObject" Target="../embeddings/oleObject11.bin"/><Relationship Id="rId7" Type="http://schemas.openxmlformats.org/officeDocument/2006/relationships/image" Target="../media/image34.emf"/><Relationship Id="rId8" Type="http://schemas.openxmlformats.org/officeDocument/2006/relationships/oleObject" Target="../embeddings/oleObject12.bin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image" Target="../media/image36.emf"/><Relationship Id="rId20" Type="http://schemas.openxmlformats.org/officeDocument/2006/relationships/oleObject" Target="../embeddings/oleObject27.bin"/><Relationship Id="rId21" Type="http://schemas.openxmlformats.org/officeDocument/2006/relationships/image" Target="../media/image38.emf"/><Relationship Id="rId10" Type="http://schemas.openxmlformats.org/officeDocument/2006/relationships/oleObject" Target="../embeddings/oleObject22.bin"/><Relationship Id="rId11" Type="http://schemas.openxmlformats.org/officeDocument/2006/relationships/image" Target="../media/image37.emf"/><Relationship Id="rId12" Type="http://schemas.openxmlformats.org/officeDocument/2006/relationships/oleObject" Target="../embeddings/oleObject23.bin"/><Relationship Id="rId13" Type="http://schemas.openxmlformats.org/officeDocument/2006/relationships/image" Target="../media/image39.emf"/><Relationship Id="rId14" Type="http://schemas.openxmlformats.org/officeDocument/2006/relationships/oleObject" Target="../embeddings/oleObject24.bin"/><Relationship Id="rId15" Type="http://schemas.openxmlformats.org/officeDocument/2006/relationships/image" Target="../media/image40.emf"/><Relationship Id="rId16" Type="http://schemas.openxmlformats.org/officeDocument/2006/relationships/oleObject" Target="../embeddings/oleObject25.bin"/><Relationship Id="rId17" Type="http://schemas.openxmlformats.org/officeDocument/2006/relationships/image" Target="../media/image32.emf"/><Relationship Id="rId18" Type="http://schemas.openxmlformats.org/officeDocument/2006/relationships/oleObject" Target="../embeddings/oleObject26.bin"/><Relationship Id="rId19" Type="http://schemas.openxmlformats.org/officeDocument/2006/relationships/image" Target="../media/image35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43.emf"/><Relationship Id="rId4" Type="http://schemas.openxmlformats.org/officeDocument/2006/relationships/oleObject" Target="../embeddings/oleObject19.bin"/><Relationship Id="rId5" Type="http://schemas.openxmlformats.org/officeDocument/2006/relationships/image" Target="../media/image33.emf"/><Relationship Id="rId6" Type="http://schemas.openxmlformats.org/officeDocument/2006/relationships/oleObject" Target="../embeddings/oleObject20.bin"/><Relationship Id="rId7" Type="http://schemas.openxmlformats.org/officeDocument/2006/relationships/image" Target="../media/image34.emf"/><Relationship Id="rId8" Type="http://schemas.openxmlformats.org/officeDocument/2006/relationships/oleObject" Target="../embeddings/oleObject21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44.emf"/><Relationship Id="rId5" Type="http://schemas.openxmlformats.org/officeDocument/2006/relationships/image" Target="../media/image45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Relationship Id="rId3" Type="http://schemas.openxmlformats.org/officeDocument/2006/relationships/image" Target="../media/image4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emf"/><Relationship Id="rId3" Type="http://schemas.openxmlformats.org/officeDocument/2006/relationships/image" Target="../media/image4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1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emf"/><Relationship Id="rId3" Type="http://schemas.openxmlformats.org/officeDocument/2006/relationships/image" Target="../media/image56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jpeg"/><Relationship Id="rId3" Type="http://schemas.openxmlformats.org/officeDocument/2006/relationships/image" Target="../media/image56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Relationship Id="rId3" Type="http://schemas.openxmlformats.org/officeDocument/2006/relationships/image" Target="../media/image58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Relationship Id="rId3" Type="http://schemas.openxmlformats.org/officeDocument/2006/relationships/image" Target="../media/image61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9" Type="http://schemas.openxmlformats.org/officeDocument/2006/relationships/hyperlink" Target="http://stackoverflow.com/questions/15316539/hadoop-mapper-over-consumption-of-memoryheap" TargetMode="External"/><Relationship Id="rId20" Type="http://schemas.openxmlformats.org/officeDocument/2006/relationships/hyperlink" Target="http://mail-archives.apache.org/mod_mbox/hadoop-common-user/201010.mbox/%3CAANLkTi=aNjiUezv-a9yFZpbXXWFsbjeKKyd2KmqCUAWc@mail.gmail.com%3E" TargetMode="External"/><Relationship Id="rId21" Type="http://schemas.openxmlformats.org/officeDocument/2006/relationships/hyperlink" Target="http://stackoverflow.com/questions/22281188/fail-to-join-large-groups" TargetMode="External"/><Relationship Id="rId10" Type="http://schemas.openxmlformats.org/officeDocument/2006/relationships/hyperlink" Target="https://issues.apache.org/jira/browse/MAPREDUCE-5580" TargetMode="External"/><Relationship Id="rId11" Type="http://schemas.openxmlformats.org/officeDocument/2006/relationships/hyperlink" Target="http://stackoverflow.com/questions/19298357/out-of-memory-error-in-mapreduce-shuffle-phase" TargetMode="External"/><Relationship Id="rId12" Type="http://schemas.openxmlformats.org/officeDocument/2006/relationships/hyperlink" Target="http://stackoverflow.com/questions/17162679/pig-join-gets-outofmemoryerror-in-reducer-when-mapred-job-shuffle-input-buffer-p" TargetMode="External"/><Relationship Id="rId13" Type="http://schemas.openxmlformats.org/officeDocument/2006/relationships/hyperlink" Target="http://mail-archives.apache.org/mod_mbox/pig-user/201201.mbox/%3C4F174294.8090509@cern.ch%3E" TargetMode="External"/><Relationship Id="rId14" Type="http://schemas.openxmlformats.org/officeDocument/2006/relationships/hyperlink" Target="https://mail-archives.apache.org/mod_mbox/pig-user/201201.mbox/%3CD570DEB688737C44A53497A16D0A7CAC0789B0@EAGF-ERFPMBX42.ERF.thomson.com%3E" TargetMode="External"/><Relationship Id="rId15" Type="http://schemas.openxmlformats.org/officeDocument/2006/relationships/hyperlink" Target="http://stackoverflow.com/questions/12831076/oom-exception-in-hadoop-reduce-child" TargetMode="External"/><Relationship Id="rId16" Type="http://schemas.openxmlformats.org/officeDocument/2006/relationships/hyperlink" Target="http://stackoverflow.com/questions/23042829/getting-java-heap-space-error-while-running-a-mapreduce-code-for-large-dataset" TargetMode="External"/><Relationship Id="rId17" Type="http://schemas.openxmlformats.org/officeDocument/2006/relationships/hyperlink" Target="http://stackoverflow.com/questions/15541900/why-does-the-last-reducer-stop-with-java-heap-error-during-merge-step" TargetMode="External"/><Relationship Id="rId18" Type="http://schemas.openxmlformats.org/officeDocument/2006/relationships/hyperlink" Target="http://www.cs.cmu.edu/~lezhao/TA/2010/HW2/" TargetMode="External"/><Relationship Id="rId19" Type="http://schemas.openxmlformats.org/officeDocument/2006/relationships/hyperlink" Target="http://stackoverflow.com/questions/17980491/building-inverted-index-exceed-the-java-heap-siz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tackoverflow.com/questions/20247185/java-lang-outofmemoryerror-on-running-hadoop-job" TargetMode="External"/><Relationship Id="rId3" Type="http://schemas.openxmlformats.org/officeDocument/2006/relationships/hyperlink" Target="http://puffsun.iteye.com/blog/1902837" TargetMode="External"/><Relationship Id="rId4" Type="http://schemas.openxmlformats.org/officeDocument/2006/relationships/hyperlink" Target="http://stackoverflow.com/questions/16684712/out-of-memory-due-to-hash-maps-used-in-map-side-aggregation" TargetMode="External"/><Relationship Id="rId5" Type="http://schemas.openxmlformats.org/officeDocument/2006/relationships/hyperlink" Target="http://mail-archives.apache.org/mod_mbox/pig-user/201105.mbox/%3CBANLkTi=Tnc8icJo48LKQDhEuT=jXBpD+oA@mail.gmail.com%3E" TargetMode="External"/><Relationship Id="rId6" Type="http://schemas.openxmlformats.org/officeDocument/2006/relationships/hyperlink" Target="http://stackoverflow.com/questions/13674190/cdh-4-1-error-running-child-java-lang-outofmemoryerror-java-heap-space" TargetMode="External"/><Relationship Id="rId7" Type="http://schemas.openxmlformats.org/officeDocument/2006/relationships/hyperlink" Target="http://stackoverflow.com/questions/10080800/outofmemory-error-when-running-the-wikipedia-bayes-example-on-mahout" TargetMode="External"/><Relationship Id="rId8" Type="http://schemas.openxmlformats.org/officeDocument/2006/relationships/hyperlink" Target="http://stackoverflow.com/questions/22921936/mahout-exception-java-heap-space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579493" y="1194253"/>
            <a:ext cx="8014293" cy="2088232"/>
          </a:xfrm>
          <a:prstGeom prst="roundRect">
            <a:avLst/>
          </a:prstGeom>
          <a:solidFill>
            <a:srgbClr val="3F40B8"/>
          </a:solidFill>
          <a:ln/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400" dirty="0" smtClean="0">
                <a:latin typeface="黑体"/>
                <a:ea typeface="黑体"/>
                <a:cs typeface="黑体"/>
              </a:rPr>
              <a:t>大数据系统应用可靠性</a:t>
            </a:r>
            <a:endParaRPr lang="en-US" altLang="zh-CN" sz="4400" dirty="0" smtClean="0">
              <a:latin typeface="黑体"/>
              <a:ea typeface="黑体"/>
              <a:cs typeface="黑体"/>
            </a:endParaRPr>
          </a:p>
          <a:p>
            <a:pPr algn="ctr"/>
            <a:r>
              <a:rPr lang="zh-CN" altLang="en-US" sz="4400" dirty="0" smtClean="0">
                <a:latin typeface="黑体"/>
                <a:ea typeface="黑体"/>
                <a:cs typeface="黑体"/>
              </a:rPr>
              <a:t>分析、诊断与测试</a:t>
            </a:r>
            <a:endParaRPr lang="en-US" altLang="zh-CN" sz="4400" dirty="0" smtClean="0">
              <a:latin typeface="黑体"/>
              <a:ea typeface="黑体"/>
              <a:cs typeface="黑体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87101" y="5859045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latin typeface="黑体"/>
                <a:ea typeface="黑体"/>
                <a:cs typeface="黑体"/>
              </a:rPr>
              <a:t>2016</a:t>
            </a:r>
            <a:r>
              <a:rPr lang="zh-CN" altLang="en-US" dirty="0" smtClean="0">
                <a:latin typeface="黑体"/>
                <a:ea typeface="黑体"/>
                <a:cs typeface="黑体"/>
              </a:rPr>
              <a:t>年</a:t>
            </a:r>
            <a:r>
              <a:rPr lang="zh-CN" altLang="zh-CN" dirty="0" smtClean="0">
                <a:latin typeface="黑体"/>
                <a:ea typeface="黑体"/>
                <a:cs typeface="黑体"/>
              </a:rPr>
              <a:t>12</a:t>
            </a:r>
            <a:r>
              <a:rPr lang="zh-CN" altLang="en-US" dirty="0" smtClean="0">
                <a:latin typeface="黑体"/>
                <a:ea typeface="黑体"/>
                <a:cs typeface="黑体"/>
              </a:rPr>
              <a:t>月</a:t>
            </a:r>
            <a:r>
              <a:rPr lang="zh-CN" altLang="zh-CN" dirty="0" smtClean="0">
                <a:latin typeface="黑体"/>
                <a:ea typeface="黑体"/>
                <a:cs typeface="黑体"/>
              </a:rPr>
              <a:t>1</a:t>
            </a:r>
            <a:r>
              <a:rPr lang="en-US" altLang="zh-CN" dirty="0" smtClean="0">
                <a:latin typeface="黑体"/>
                <a:ea typeface="黑体"/>
                <a:cs typeface="黑体"/>
              </a:rPr>
              <a:t>2</a:t>
            </a:r>
            <a:r>
              <a:rPr lang="zh-CN" altLang="en-US" dirty="0" smtClean="0">
                <a:latin typeface="黑体"/>
                <a:ea typeface="黑体"/>
                <a:cs typeface="黑体"/>
              </a:rPr>
              <a:t>日</a:t>
            </a:r>
            <a:endParaRPr lang="zh-CN" altLang="en-US" dirty="0">
              <a:latin typeface="黑体"/>
              <a:ea typeface="黑体"/>
              <a:cs typeface="黑体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71077" y="4882023"/>
            <a:ext cx="4498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黑体"/>
                <a:ea typeface="黑体"/>
                <a:cs typeface="黑体"/>
              </a:rPr>
              <a:t>中科院软件所</a:t>
            </a:r>
            <a:endParaRPr lang="en-US" altLang="zh-CN" dirty="0" smtClean="0">
              <a:latin typeface="黑体"/>
              <a:ea typeface="黑体"/>
              <a:cs typeface="黑体"/>
            </a:endParaRPr>
          </a:p>
          <a:p>
            <a:pPr algn="ctr"/>
            <a:r>
              <a:rPr lang="zh-CN" altLang="en-US" dirty="0">
                <a:latin typeface="黑体"/>
                <a:ea typeface="黑体"/>
                <a:cs typeface="黑体"/>
              </a:rPr>
              <a:t>软件工程</a:t>
            </a:r>
            <a:r>
              <a:rPr lang="zh-CN" altLang="en-US" dirty="0" smtClean="0">
                <a:latin typeface="黑体"/>
                <a:ea typeface="黑体"/>
                <a:cs typeface="黑体"/>
              </a:rPr>
              <a:t>技术研究中心</a:t>
            </a:r>
            <a:endParaRPr lang="zh-CN" altLang="en-US" dirty="0">
              <a:latin typeface="黑体"/>
              <a:ea typeface="黑体"/>
              <a:cs typeface="黑体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1258455" y="384463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872817" y="3844612"/>
            <a:ext cx="304543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 smtClean="0">
                <a:solidFill>
                  <a:srgbClr val="3F40B8"/>
                </a:solidFill>
                <a:latin typeface="黑体"/>
                <a:ea typeface="黑体"/>
                <a:cs typeface="黑体"/>
              </a:rPr>
              <a:t>许利杰</a:t>
            </a:r>
            <a:endParaRPr lang="en-US" altLang="zh-CN" sz="2400" dirty="0" smtClean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  <a:p>
            <a:pPr algn="ctr"/>
            <a:endParaRPr lang="en-US" altLang="zh-CN" sz="1400" b="1" dirty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  <a:p>
            <a:pPr algn="ctr"/>
            <a:r>
              <a:rPr lang="zh-CN" altLang="en-US" dirty="0" smtClean="0">
                <a:solidFill>
                  <a:srgbClr val="3F40B8"/>
                </a:solidFill>
                <a:latin typeface="黑体"/>
                <a:ea typeface="黑体"/>
                <a:cs typeface="黑体"/>
              </a:rPr>
              <a:t>助理研究员</a:t>
            </a:r>
            <a:endParaRPr lang="zh-CN" altLang="en-US" dirty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4007745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rial"/>
                <a:cs typeface="Arial"/>
              </a:rPr>
              <a:t>Hadoop/Spark</a:t>
            </a:r>
            <a:r>
              <a:rPr lang="zh-CN" altLang="en-US" dirty="0" smtClean="0">
                <a:latin typeface="Arial"/>
                <a:cs typeface="Arial"/>
              </a:rPr>
              <a:t>应用哪些地方消耗内存？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72" y="1435363"/>
            <a:ext cx="6044508" cy="303357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211548" y="5072145"/>
            <a:ext cx="1904672" cy="765840"/>
          </a:xfrm>
          <a:prstGeom prst="rect">
            <a:avLst/>
          </a:prstGeom>
          <a:solidFill>
            <a:srgbClr val="3A38A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Arial"/>
                <a:cs typeface="Arial"/>
              </a:rPr>
              <a:t>中间数据</a:t>
            </a:r>
            <a:endParaRPr lang="en-US" altLang="zh-CN" dirty="0" smtClean="0">
              <a:latin typeface="Arial"/>
              <a:cs typeface="Arial"/>
            </a:endParaRPr>
          </a:p>
          <a:p>
            <a:pPr algn="ctr"/>
            <a:r>
              <a:rPr lang="en-US" sz="1600" dirty="0" smtClean="0">
                <a:latin typeface="Arial"/>
                <a:cs typeface="Arial"/>
              </a:rPr>
              <a:t>Shuffle read/write</a:t>
            </a:r>
            <a:endParaRPr lang="en-US" sz="1600" dirty="0">
              <a:latin typeface="Arial"/>
              <a:cs typeface="Arial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368543" y="5082253"/>
            <a:ext cx="2177222" cy="755732"/>
          </a:xfrm>
          <a:prstGeom prst="rect">
            <a:avLst/>
          </a:prstGeom>
          <a:solidFill>
            <a:srgbClr val="3A38A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Arial"/>
                <a:cs typeface="Arial"/>
              </a:rPr>
              <a:t>缓存数据</a:t>
            </a:r>
            <a:endParaRPr lang="en-US" altLang="zh-CN" dirty="0" smtClean="0">
              <a:latin typeface="Arial"/>
              <a:cs typeface="Arial"/>
            </a:endParaRPr>
          </a:p>
          <a:p>
            <a:pPr algn="ctr"/>
            <a:r>
              <a:rPr lang="en-US" sz="1600" dirty="0" smtClean="0">
                <a:latin typeface="Arial"/>
                <a:cs typeface="Arial"/>
              </a:rPr>
              <a:t>RDD  </a:t>
            </a:r>
            <a:r>
              <a:rPr lang="en-US" altLang="zh-CN" sz="1600" dirty="0" smtClean="0">
                <a:latin typeface="Arial"/>
                <a:cs typeface="Arial"/>
              </a:rPr>
              <a:t>cache</a:t>
            </a:r>
            <a:r>
              <a:rPr lang="en-US" sz="1600" dirty="0" smtClean="0">
                <a:latin typeface="Arial"/>
                <a:cs typeface="Arial"/>
              </a:rPr>
              <a:t>, </a:t>
            </a:r>
            <a:r>
              <a:rPr lang="en-US" altLang="zh-CN" sz="1600" dirty="0" smtClean="0">
                <a:latin typeface="Arial"/>
                <a:cs typeface="Arial"/>
              </a:rPr>
              <a:t>B</a:t>
            </a:r>
            <a:r>
              <a:rPr lang="en-US" sz="1600" dirty="0" smtClean="0">
                <a:latin typeface="Arial"/>
                <a:cs typeface="Arial"/>
              </a:rPr>
              <a:t>roadcast data cache</a:t>
            </a:r>
            <a:endParaRPr lang="en-US" sz="1600" dirty="0">
              <a:latin typeface="Arial"/>
              <a:cs typeface="Arial"/>
            </a:endParaRPr>
          </a:p>
        </p:txBody>
      </p:sp>
      <p:cxnSp>
        <p:nvCxnSpPr>
          <p:cNvPr id="14" name="Straight Arrow Connector 13"/>
          <p:cNvCxnSpPr>
            <a:stCxn id="48" idx="0"/>
          </p:cNvCxnSpPr>
          <p:nvPr/>
        </p:nvCxnSpPr>
        <p:spPr>
          <a:xfrm flipV="1">
            <a:off x="1978136" y="4095605"/>
            <a:ext cx="78936" cy="976540"/>
          </a:xfrm>
          <a:prstGeom prst="straightConnector1">
            <a:avLst/>
          </a:prstGeom>
          <a:ln>
            <a:solidFill>
              <a:srgbClr val="3A38A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48" idx="0"/>
          </p:cNvCxnSpPr>
          <p:nvPr/>
        </p:nvCxnSpPr>
        <p:spPr>
          <a:xfrm flipV="1">
            <a:off x="1978136" y="3560295"/>
            <a:ext cx="3253972" cy="1511850"/>
          </a:xfrm>
          <a:prstGeom prst="straightConnector1">
            <a:avLst/>
          </a:prstGeom>
          <a:ln>
            <a:solidFill>
              <a:srgbClr val="3A38A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0"/>
          </p:cNvCxnSpPr>
          <p:nvPr/>
        </p:nvCxnSpPr>
        <p:spPr>
          <a:xfrm flipH="1" flipV="1">
            <a:off x="3054122" y="4095605"/>
            <a:ext cx="1109762" cy="976540"/>
          </a:xfrm>
          <a:prstGeom prst="straightConnector1">
            <a:avLst/>
          </a:prstGeom>
          <a:ln>
            <a:solidFill>
              <a:srgbClr val="3A38A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0"/>
          </p:cNvCxnSpPr>
          <p:nvPr/>
        </p:nvCxnSpPr>
        <p:spPr>
          <a:xfrm flipV="1">
            <a:off x="4163884" y="3654761"/>
            <a:ext cx="0" cy="1417384"/>
          </a:xfrm>
          <a:prstGeom prst="straightConnector1">
            <a:avLst/>
          </a:prstGeom>
          <a:ln>
            <a:solidFill>
              <a:srgbClr val="3A38A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3" idx="0"/>
          </p:cNvCxnSpPr>
          <p:nvPr/>
        </p:nvCxnSpPr>
        <p:spPr>
          <a:xfrm flipV="1">
            <a:off x="6457154" y="3560295"/>
            <a:ext cx="238825" cy="1521958"/>
          </a:xfrm>
          <a:prstGeom prst="straightConnector1">
            <a:avLst/>
          </a:prstGeom>
          <a:ln>
            <a:solidFill>
              <a:srgbClr val="3A38A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0"/>
          </p:cNvCxnSpPr>
          <p:nvPr/>
        </p:nvCxnSpPr>
        <p:spPr>
          <a:xfrm flipH="1" flipV="1">
            <a:off x="5803880" y="3560295"/>
            <a:ext cx="653274" cy="1521958"/>
          </a:xfrm>
          <a:prstGeom prst="straightConnector1">
            <a:avLst/>
          </a:prstGeom>
          <a:ln>
            <a:solidFill>
              <a:srgbClr val="3A38A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1025800" y="5978760"/>
            <a:ext cx="1904672" cy="530986"/>
          </a:xfrm>
          <a:prstGeom prst="rect">
            <a:avLst/>
          </a:prstGeom>
          <a:solidFill>
            <a:srgbClr val="3A38A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Arial"/>
                <a:cs typeface="Arial"/>
              </a:rPr>
              <a:t>User memory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211548" y="5978760"/>
            <a:ext cx="1904672" cy="530986"/>
          </a:xfrm>
          <a:prstGeom prst="rect">
            <a:avLst/>
          </a:prstGeom>
          <a:solidFill>
            <a:srgbClr val="3A38A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Arial"/>
                <a:cs typeface="Arial"/>
              </a:rPr>
              <a:t>Execution memory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368543" y="5977457"/>
            <a:ext cx="2177222" cy="530986"/>
          </a:xfrm>
          <a:prstGeom prst="rect">
            <a:avLst/>
          </a:prstGeom>
          <a:solidFill>
            <a:srgbClr val="3A38A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Arial"/>
                <a:cs typeface="Arial"/>
              </a:rPr>
              <a:t>Storage memory</a:t>
            </a:r>
          </a:p>
        </p:txBody>
      </p:sp>
      <p:sp>
        <p:nvSpPr>
          <p:cNvPr id="48" name="Rectangle 47"/>
          <p:cNvSpPr/>
          <p:nvPr/>
        </p:nvSpPr>
        <p:spPr>
          <a:xfrm>
            <a:off x="1025800" y="5072145"/>
            <a:ext cx="1904672" cy="765840"/>
          </a:xfrm>
          <a:prstGeom prst="rect">
            <a:avLst/>
          </a:prstGeom>
          <a:solidFill>
            <a:srgbClr val="3A38A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Arial"/>
                <a:cs typeface="Arial"/>
              </a:rPr>
              <a:t>用户代码</a:t>
            </a:r>
            <a:endParaRPr lang="en-US" altLang="zh-CN" dirty="0" smtClean="0">
              <a:latin typeface="Arial"/>
              <a:cs typeface="Arial"/>
            </a:endParaRPr>
          </a:p>
          <a:p>
            <a:pPr algn="ctr"/>
            <a:r>
              <a:rPr lang="en-US" altLang="zh-CN" sz="1600" dirty="0" smtClean="0">
                <a:latin typeface="Arial"/>
                <a:cs typeface="Arial"/>
              </a:rPr>
              <a:t>e.g. map()</a:t>
            </a:r>
          </a:p>
        </p:txBody>
      </p:sp>
    </p:spTree>
    <p:extLst>
      <p:ext uri="{BB962C8B-B14F-4D97-AF65-F5344CB8AC3E}">
        <p14:creationId xmlns:p14="http://schemas.microsoft.com/office/powerpoint/2010/main" val="1563355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rial"/>
                <a:cs typeface="Arial"/>
              </a:rPr>
              <a:t>Hadoop/Spark</a:t>
            </a:r>
            <a:r>
              <a:rPr lang="zh-CN" altLang="en-US" dirty="0" smtClean="0">
                <a:latin typeface="Arial"/>
                <a:cs typeface="Arial"/>
              </a:rPr>
              <a:t>系统如何管理内存？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980" y="3544964"/>
            <a:ext cx="2971262" cy="313952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863282" y="1358018"/>
            <a:ext cx="1904672" cy="690424"/>
          </a:xfrm>
          <a:prstGeom prst="rect">
            <a:avLst/>
          </a:prstGeom>
          <a:solidFill>
            <a:srgbClr val="3A38A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Arial"/>
                <a:cs typeface="Arial"/>
              </a:rPr>
              <a:t>User memory</a:t>
            </a:r>
          </a:p>
        </p:txBody>
      </p:sp>
      <p:sp>
        <p:nvSpPr>
          <p:cNvPr id="8" name="Rectangle 7"/>
          <p:cNvSpPr/>
          <p:nvPr/>
        </p:nvSpPr>
        <p:spPr>
          <a:xfrm>
            <a:off x="4863282" y="2048442"/>
            <a:ext cx="1904672" cy="689120"/>
          </a:xfrm>
          <a:prstGeom prst="rect">
            <a:avLst/>
          </a:prstGeom>
          <a:solidFill>
            <a:srgbClr val="3A38A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Arial"/>
                <a:cs typeface="Arial"/>
              </a:rPr>
              <a:t>Execution memory</a:t>
            </a:r>
          </a:p>
        </p:txBody>
      </p:sp>
      <p:sp>
        <p:nvSpPr>
          <p:cNvPr id="9" name="Rectangle 8"/>
          <p:cNvSpPr/>
          <p:nvPr/>
        </p:nvSpPr>
        <p:spPr>
          <a:xfrm>
            <a:off x="4863282" y="2737561"/>
            <a:ext cx="1904672" cy="659971"/>
          </a:xfrm>
          <a:prstGeom prst="rect">
            <a:avLst/>
          </a:prstGeom>
          <a:solidFill>
            <a:srgbClr val="3A38A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Arial"/>
                <a:cs typeface="Arial"/>
              </a:rPr>
              <a:t>Storage memory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646" y="3194500"/>
            <a:ext cx="2096047" cy="356486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223" y="4773157"/>
            <a:ext cx="1129529" cy="57313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8015" y="4773157"/>
            <a:ext cx="1463808" cy="6012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532" y="1435362"/>
            <a:ext cx="3701676" cy="1857770"/>
          </a:xfrm>
          <a:prstGeom prst="rect">
            <a:avLst/>
          </a:prstGeom>
        </p:spPr>
      </p:pic>
      <p:cxnSp>
        <p:nvCxnSpPr>
          <p:cNvPr id="20" name="Straight Arrow Connector 19"/>
          <p:cNvCxnSpPr>
            <a:endCxn id="8" idx="1"/>
          </p:cNvCxnSpPr>
          <p:nvPr/>
        </p:nvCxnSpPr>
        <p:spPr>
          <a:xfrm>
            <a:off x="4241410" y="2206890"/>
            <a:ext cx="621872" cy="186112"/>
          </a:xfrm>
          <a:prstGeom prst="straightConnector1">
            <a:avLst/>
          </a:prstGeom>
          <a:ln>
            <a:solidFill>
              <a:srgbClr val="3A38A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2373964" y="1435362"/>
            <a:ext cx="19290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map/reduce</a:t>
            </a:r>
            <a:r>
              <a:rPr lang="zh-CN" altLang="en-US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任务</a:t>
            </a:r>
            <a:endParaRPr lang="en-US" dirty="0">
              <a:solidFill>
                <a:srgbClr val="3F40B8"/>
              </a:solidFill>
              <a:latin typeface="Arial"/>
              <a:ea typeface="黑体"/>
              <a:cs typeface="Arial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891072" y="1419818"/>
            <a:ext cx="12588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JVM</a:t>
            </a:r>
            <a:endParaRPr lang="en-US" dirty="0">
              <a:solidFill>
                <a:srgbClr val="3F40B8"/>
              </a:solidFill>
              <a:latin typeface="Arial"/>
              <a:ea typeface="黑体"/>
              <a:cs typeface="Arial"/>
            </a:endParaRPr>
          </a:p>
          <a:p>
            <a:r>
              <a:rPr lang="en-US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(Executor)</a:t>
            </a:r>
            <a:endParaRPr lang="en-US" dirty="0">
              <a:solidFill>
                <a:srgbClr val="3F40B8"/>
              </a:solidFill>
              <a:latin typeface="Arial"/>
              <a:ea typeface="黑体"/>
              <a:cs typeface="Arial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3639693" y="3397532"/>
            <a:ext cx="1329169" cy="350481"/>
          </a:xfrm>
          <a:prstGeom prst="straightConnector1">
            <a:avLst/>
          </a:prstGeom>
          <a:ln>
            <a:solidFill>
              <a:srgbClr val="3A38A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6146082" y="3397532"/>
            <a:ext cx="0" cy="350481"/>
          </a:xfrm>
          <a:prstGeom prst="straightConnector1">
            <a:avLst/>
          </a:prstGeom>
          <a:ln>
            <a:solidFill>
              <a:srgbClr val="3A38A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863282" y="1375724"/>
            <a:ext cx="1904672" cy="2021807"/>
          </a:xfrm>
          <a:prstGeom prst="rect">
            <a:avLst/>
          </a:prstGeom>
          <a:noFill/>
          <a:ln w="38100" cmpd="sng">
            <a:solidFill>
              <a:srgbClr val="AF306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dirty="0" smtClean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4563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应用内存溢出实证分析－</a:t>
            </a:r>
            <a:r>
              <a:rPr lang="zh-CN" altLang="en-US" sz="2800" dirty="0" smtClean="0"/>
              <a:t>研究对象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Arial"/>
                <a:cs typeface="Arial"/>
              </a:rPr>
              <a:t>从</a:t>
            </a:r>
            <a:r>
              <a:rPr lang="en-US" altLang="zh-CN" dirty="0" err="1" smtClean="0">
                <a:latin typeface="Arial"/>
                <a:cs typeface="Arial"/>
              </a:rPr>
              <a:t>StackOverflow</a:t>
            </a:r>
            <a:r>
              <a:rPr lang="en-US" altLang="zh-CN" dirty="0" smtClean="0">
                <a:latin typeface="Arial"/>
                <a:cs typeface="Arial"/>
              </a:rPr>
              <a:t>, mailing list</a:t>
            </a:r>
            <a:r>
              <a:rPr lang="zh-CN" altLang="en-US" dirty="0" smtClean="0">
                <a:latin typeface="Arial"/>
                <a:cs typeface="Arial"/>
              </a:rPr>
              <a:t>中找到</a:t>
            </a:r>
            <a:r>
              <a:rPr lang="en-US" dirty="0" smtClean="0">
                <a:latin typeface="Arial"/>
                <a:cs typeface="Arial"/>
              </a:rPr>
              <a:t>123 </a:t>
            </a:r>
            <a:r>
              <a:rPr lang="zh-CN" altLang="en-US" dirty="0" smtClean="0">
                <a:latin typeface="Arial"/>
                <a:cs typeface="Arial"/>
              </a:rPr>
              <a:t>个内存溢出错误</a:t>
            </a:r>
            <a:endParaRPr lang="en-US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/>
              <a:t>包含多种多样的应用</a:t>
            </a:r>
            <a:endParaRPr lang="en-US" altLang="zh-CN" dirty="0" smtClean="0"/>
          </a:p>
          <a:p>
            <a:pPr lvl="2"/>
            <a:r>
              <a:rPr lang="zh-CN" altLang="en-US" b="1" dirty="0" smtClean="0">
                <a:solidFill>
                  <a:srgbClr val="393BAA"/>
                </a:solidFill>
              </a:rPr>
              <a:t>用户手写代码</a:t>
            </a:r>
            <a:r>
              <a:rPr lang="zh-CN" altLang="zh-CN" dirty="0"/>
              <a:t>，</a:t>
            </a:r>
            <a:r>
              <a:rPr lang="zh-CN" altLang="en-US" b="1" dirty="0">
                <a:solidFill>
                  <a:srgbClr val="393BAA"/>
                </a:solidFill>
              </a:rPr>
              <a:t>高层语言或高层库产</a:t>
            </a:r>
            <a:r>
              <a:rPr lang="zh-CN" altLang="en-US" b="1" dirty="0" smtClean="0">
                <a:solidFill>
                  <a:srgbClr val="393BAA"/>
                </a:solidFill>
              </a:rPr>
              <a:t>生的代码</a:t>
            </a:r>
            <a:endParaRPr lang="en-US" altLang="zh-CN" b="1" dirty="0" smtClean="0">
              <a:solidFill>
                <a:srgbClr val="393BAA"/>
              </a:solidFill>
            </a:endParaRPr>
          </a:p>
          <a:p>
            <a:pPr lvl="1"/>
            <a:r>
              <a:rPr lang="en-US" altLang="zh-CN" dirty="0"/>
              <a:t>42 </a:t>
            </a:r>
            <a:r>
              <a:rPr lang="zh-CN" altLang="en-US" dirty="0"/>
              <a:t>个内存错误包含修复方法</a:t>
            </a:r>
            <a:endParaRPr lang="en-US" dirty="0"/>
          </a:p>
          <a:p>
            <a:pPr lvl="2"/>
            <a:endParaRPr lang="en-US" b="1" dirty="0">
              <a:solidFill>
                <a:srgbClr val="393BAA"/>
              </a:solidFill>
            </a:endParaRPr>
          </a:p>
          <a:p>
            <a:pPr marL="914400" lvl="2" indent="0"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9807880"/>
              </p:ext>
            </p:extLst>
          </p:nvPr>
        </p:nvGraphicFramePr>
        <p:xfrm>
          <a:off x="186109" y="3490665"/>
          <a:ext cx="8770590" cy="24496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0200"/>
                <a:gridCol w="1510770"/>
                <a:gridCol w="821072"/>
                <a:gridCol w="492643"/>
                <a:gridCol w="536433"/>
                <a:gridCol w="755386"/>
                <a:gridCol w="700648"/>
                <a:gridCol w="810124"/>
                <a:gridCol w="656857"/>
                <a:gridCol w="613067"/>
                <a:gridCol w="963390"/>
              </a:tblGrid>
              <a:tr h="30620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Framework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 Sources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Raw code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Pig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Hive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Mahout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Cloud9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err="1" smtClean="0">
                          <a:latin typeface="Times New Roman"/>
                          <a:cs typeface="Times New Roman"/>
                        </a:rPr>
                        <a:t>GraphX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err="1" smtClean="0">
                          <a:latin typeface="Times New Roman"/>
                          <a:cs typeface="Times New Roman"/>
                        </a:rPr>
                        <a:t>MLlib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Total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Reproduced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</a:tr>
              <a:tr h="306204">
                <a:tc rowSpan="4"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 Hadoop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sz="1300" dirty="0" err="1" smtClean="0">
                          <a:latin typeface="Times New Roman"/>
                          <a:cs typeface="Times New Roman"/>
                        </a:rPr>
                        <a:t>StackOverflow.com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20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4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4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30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16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</a:tr>
              <a:tr h="306204">
                <a:tc vMerge="1"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 Hadoop mailing list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5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5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1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1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12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6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</a:tr>
              <a:tr h="306204">
                <a:tc vMerge="1"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 Developers’ blogs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1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3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</a:tr>
              <a:tr h="306204">
                <a:tc vMerge="1"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 MapReduce books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8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3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11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</a:tr>
              <a:tr h="306204">
                <a:tc rowSpan="2"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 Spark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 Spark</a:t>
                      </a:r>
                      <a:r>
                        <a:rPr lang="en-US" sz="1300" baseline="0" dirty="0" smtClean="0">
                          <a:latin typeface="Times New Roman"/>
                          <a:cs typeface="Times New Roman"/>
                        </a:rPr>
                        <a:t> mailing list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16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1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19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3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</a:tr>
              <a:tr h="306204">
                <a:tc vMerge="1"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sz="1300" dirty="0" err="1" smtClean="0">
                          <a:latin typeface="Times New Roman"/>
                          <a:cs typeface="Times New Roman"/>
                        </a:rPr>
                        <a:t>StackOverflow.com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42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0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1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5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48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dirty="0" smtClean="0">
                          <a:latin typeface="Times New Roman"/>
                          <a:cs typeface="Times New Roman"/>
                        </a:rPr>
                        <a:t>14</a:t>
                      </a:r>
                      <a:endParaRPr lang="en-US" sz="1300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</a:tr>
              <a:tr h="306204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 Total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93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13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3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4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1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7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123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</a:pPr>
                      <a:r>
                        <a:rPr lang="en-US" sz="1300" b="1" dirty="0" smtClean="0">
                          <a:latin typeface="Times New Roman"/>
                          <a:cs typeface="Times New Roman"/>
                        </a:rPr>
                        <a:t>43</a:t>
                      </a:r>
                      <a:endParaRPr lang="en-US" sz="1300" b="1" dirty="0">
                        <a:latin typeface="Times New Roman"/>
                        <a:cs typeface="Times New Roman"/>
                      </a:endParaRPr>
                    </a:p>
                  </a:txBody>
                  <a:tcPr marL="36000" marR="36000" marT="36000" marB="36000"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13892" y="3502279"/>
            <a:ext cx="838419" cy="2451908"/>
          </a:xfrm>
          <a:prstGeom prst="rect">
            <a:avLst/>
          </a:prstGeom>
          <a:noFill/>
          <a:ln w="571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256332" y="2774022"/>
            <a:ext cx="776770" cy="728257"/>
          </a:xfrm>
          <a:prstGeom prst="straightConnector1">
            <a:avLst/>
          </a:prstGeom>
          <a:ln w="5715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86108" y="6213326"/>
            <a:ext cx="8294066" cy="307777"/>
          </a:xfrm>
          <a:prstGeom prst="rect">
            <a:avLst/>
          </a:prstGeom>
          <a:solidFill>
            <a:srgbClr val="393BAA"/>
          </a:solidFill>
          <a:ln>
            <a:solidFill>
              <a:srgbClr val="393BAA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具体内存溢出错误实例见技术报告</a:t>
            </a:r>
            <a:r>
              <a:rPr lang="en-US" sz="1400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.</a:t>
            </a:r>
            <a:r>
              <a:rPr lang="en-US" sz="1400" dirty="0" smtClean="0">
                <a:solidFill>
                  <a:schemeClr val="bg1"/>
                </a:solidFill>
                <a:latin typeface="Arial"/>
                <a:cs typeface="Arial"/>
              </a:rPr>
              <a:t>https</a:t>
            </a:r>
            <a:r>
              <a:rPr lang="en-US" sz="1400" dirty="0">
                <a:solidFill>
                  <a:schemeClr val="bg1"/>
                </a:solidFill>
                <a:latin typeface="Arial"/>
                <a:cs typeface="Arial"/>
              </a:rPr>
              <a:t>://</a:t>
            </a:r>
            <a:r>
              <a:rPr lang="en-US" sz="1400" dirty="0" err="1">
                <a:solidFill>
                  <a:schemeClr val="bg1"/>
                </a:solidFill>
                <a:latin typeface="Arial"/>
                <a:cs typeface="Arial"/>
              </a:rPr>
              <a:t>github.com</a:t>
            </a:r>
            <a:r>
              <a:rPr lang="en-US" sz="1400" dirty="0">
                <a:solidFill>
                  <a:schemeClr val="bg1"/>
                </a:solidFill>
                <a:latin typeface="Arial"/>
                <a:cs typeface="Arial"/>
              </a:rPr>
              <a:t>/</a:t>
            </a:r>
            <a:r>
              <a:rPr lang="en-US" sz="1400" dirty="0" err="1">
                <a:solidFill>
                  <a:schemeClr val="bg1"/>
                </a:solidFill>
                <a:latin typeface="Arial"/>
                <a:cs typeface="Arial"/>
              </a:rPr>
              <a:t>JerryLead</a:t>
            </a:r>
            <a:r>
              <a:rPr lang="en-US" sz="1400" dirty="0">
                <a:solidFill>
                  <a:schemeClr val="bg1"/>
                </a:solidFill>
                <a:latin typeface="Arial"/>
                <a:cs typeface="Arial"/>
              </a:rPr>
              <a:t>/</a:t>
            </a:r>
            <a:r>
              <a:rPr lang="en-US" sz="1400" dirty="0" err="1">
                <a:solidFill>
                  <a:schemeClr val="bg1"/>
                </a:solidFill>
                <a:latin typeface="Arial"/>
                <a:cs typeface="Arial"/>
              </a:rPr>
              <a:t>MyPaper</a:t>
            </a:r>
            <a:r>
              <a:rPr lang="en-US" sz="1400" dirty="0">
                <a:solidFill>
                  <a:schemeClr val="bg1"/>
                </a:solidFill>
                <a:latin typeface="Arial"/>
                <a:cs typeface="Arial"/>
              </a:rPr>
              <a:t>/blob/master/OOM-</a:t>
            </a:r>
            <a:r>
              <a:rPr lang="en-US" sz="1400" dirty="0" err="1">
                <a:solidFill>
                  <a:schemeClr val="bg1"/>
                </a:solidFill>
                <a:latin typeface="Arial"/>
                <a:cs typeface="Arial"/>
              </a:rPr>
              <a:t>Study.pdf</a:t>
            </a:r>
            <a:endParaRPr lang="en-US" sz="14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 flipH="1">
            <a:off x="3452310" y="3502279"/>
            <a:ext cx="3920838" cy="2451908"/>
          </a:xfrm>
          <a:prstGeom prst="rect">
            <a:avLst/>
          </a:prstGeom>
          <a:noFill/>
          <a:ln w="571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endCxn id="10" idx="0"/>
          </p:cNvCxnSpPr>
          <p:nvPr/>
        </p:nvCxnSpPr>
        <p:spPr>
          <a:xfrm>
            <a:off x="4833235" y="2774022"/>
            <a:ext cx="579494" cy="728257"/>
          </a:xfrm>
          <a:prstGeom prst="straightConnector1">
            <a:avLst/>
          </a:prstGeom>
          <a:ln w="5715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8896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rial"/>
                <a:cs typeface="Arial"/>
              </a:rPr>
              <a:t>RQ</a:t>
            </a:r>
            <a:r>
              <a:rPr lang="zh-CN" altLang="en-US" dirty="0" smtClean="0">
                <a:latin typeface="Arial"/>
                <a:cs typeface="Arial"/>
              </a:rPr>
              <a:t>1</a:t>
            </a:r>
            <a:r>
              <a:rPr lang="en-US" altLang="zh-CN" dirty="0" smtClean="0">
                <a:latin typeface="Arial"/>
                <a:cs typeface="Arial"/>
              </a:rPr>
              <a:t>: </a:t>
            </a:r>
            <a:r>
              <a:rPr lang="zh-CN" altLang="en-US" dirty="0" smtClean="0">
                <a:latin typeface="Arial"/>
                <a:cs typeface="Arial"/>
              </a:rPr>
              <a:t>应用内存溢出错误原因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445000"/>
              </p:ext>
            </p:extLst>
          </p:nvPr>
        </p:nvGraphicFramePr>
        <p:xfrm>
          <a:off x="357561" y="1527710"/>
          <a:ext cx="8378560" cy="46043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1605"/>
                <a:gridCol w="3735895"/>
                <a:gridCol w="868980"/>
                <a:gridCol w="790829"/>
                <a:gridCol w="954017"/>
                <a:gridCol w="697234"/>
              </a:tblGrid>
              <a:tr h="494244">
                <a:tc>
                  <a:txBody>
                    <a:bodyPr/>
                    <a:lstStyle/>
                    <a:p>
                      <a:r>
                        <a:rPr lang="zh-CN" altLang="en-US" sz="16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类别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72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错误原因类型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Hadoop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Spark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总数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比例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</a:tr>
              <a:tr h="402734">
                <a:tc rowSpan="2">
                  <a:txBody>
                    <a:bodyPr/>
                    <a:lstStyle/>
                    <a:p>
                      <a:r>
                        <a:rPr lang="zh-CN" altLang="en-US" sz="1600" b="1" dirty="0" smtClean="0">
                          <a:solidFill>
                            <a:srgbClr val="393BAA"/>
                          </a:solidFill>
                          <a:latin typeface="Arial"/>
                          <a:ea typeface="黑体"/>
                          <a:cs typeface="Arial"/>
                        </a:rPr>
                        <a:t>框架暂存了大量中间数据</a:t>
                      </a:r>
                      <a:endParaRPr lang="en-US" sz="1600" b="1" dirty="0">
                        <a:solidFill>
                          <a:srgbClr val="393BAA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72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框架缓冲</a:t>
                      </a:r>
                      <a:r>
                        <a:rPr lang="en-US" altLang="zh-CN" sz="16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(buffer)</a:t>
                      </a: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了大量中间数据</a:t>
                      </a:r>
                      <a:endParaRPr lang="en-US" sz="16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6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2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8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6%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406856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latin typeface="Arial"/>
                          <a:ea typeface="黑体"/>
                          <a:cs typeface="Arial"/>
                        </a:rPr>
                        <a:t>框架缓存</a:t>
                      </a:r>
                      <a:r>
                        <a:rPr lang="en-US" altLang="zh-CN" sz="1600" dirty="0" smtClean="0">
                          <a:latin typeface="Arial"/>
                          <a:ea typeface="黑体"/>
                          <a:cs typeface="Arial"/>
                        </a:rPr>
                        <a:t> (cache) </a:t>
                      </a:r>
                      <a:r>
                        <a:rPr lang="zh-CN" altLang="en-US" sz="1600" dirty="0" smtClean="0">
                          <a:latin typeface="Arial"/>
                          <a:ea typeface="黑体"/>
                          <a:cs typeface="Arial"/>
                        </a:rPr>
                        <a:t>了大量数据</a:t>
                      </a:r>
                      <a:endParaRPr lang="en-US" sz="16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0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7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7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6%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349697">
                <a:tc rowSpan="3">
                  <a:txBody>
                    <a:bodyPr/>
                    <a:lstStyle/>
                    <a:p>
                      <a:r>
                        <a:rPr lang="zh-CN" altLang="en-US" sz="1600" b="1" dirty="0" smtClean="0">
                          <a:solidFill>
                            <a:srgbClr val="393BAA"/>
                          </a:solidFill>
                          <a:latin typeface="Arial"/>
                          <a:ea typeface="黑体"/>
                          <a:cs typeface="Arial"/>
                        </a:rPr>
                        <a:t>数据流异常</a:t>
                      </a:r>
                      <a:endParaRPr lang="en-US" sz="1600" b="1" dirty="0">
                        <a:solidFill>
                          <a:srgbClr val="393BAA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72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latin typeface="Arial"/>
                          <a:ea typeface="黑体"/>
                          <a:cs typeface="Arial"/>
                        </a:rPr>
                        <a:t>数据划分不恰当</a:t>
                      </a:r>
                      <a:endParaRPr lang="en-US" sz="16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3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13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16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13%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33629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latin typeface="Arial"/>
                          <a:ea typeface="黑体"/>
                          <a:cs typeface="Arial"/>
                        </a:rPr>
                        <a:t>热点</a:t>
                      </a:r>
                      <a:r>
                        <a:rPr lang="en-US" altLang="zh-CN" sz="1600" dirty="0" smtClean="0">
                          <a:latin typeface="Arial"/>
                          <a:ea typeface="黑体"/>
                          <a:cs typeface="Arial"/>
                        </a:rPr>
                        <a:t>key</a:t>
                      </a:r>
                      <a:endParaRPr lang="en-US" sz="16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15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8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23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18%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39343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latin typeface="Arial"/>
                          <a:ea typeface="黑体"/>
                          <a:cs typeface="Arial"/>
                        </a:rPr>
                        <a:t>单个</a:t>
                      </a:r>
                      <a:r>
                        <a:rPr lang="en-US" altLang="zh-CN" sz="1600" dirty="0" smtClean="0">
                          <a:latin typeface="Arial"/>
                          <a:ea typeface="黑体"/>
                          <a:cs typeface="Arial"/>
                        </a:rPr>
                        <a:t>key/value record</a:t>
                      </a:r>
                      <a:r>
                        <a:rPr lang="zh-CN" altLang="en-US" sz="1600" dirty="0" smtClean="0">
                          <a:latin typeface="Arial"/>
                          <a:ea typeface="黑体"/>
                          <a:cs typeface="Arial"/>
                        </a:rPr>
                        <a:t>太大</a:t>
                      </a:r>
                      <a:endParaRPr lang="en-US" sz="16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6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1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7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6%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353976">
                <a:tc rowSpan="5">
                  <a:txBody>
                    <a:bodyPr/>
                    <a:lstStyle/>
                    <a:p>
                      <a:r>
                        <a:rPr lang="zh-CN" altLang="en-US" sz="1600" b="1" dirty="0" smtClean="0">
                          <a:solidFill>
                            <a:srgbClr val="393BAA"/>
                          </a:solidFill>
                          <a:latin typeface="Arial"/>
                          <a:ea typeface="黑体"/>
                          <a:cs typeface="Arial"/>
                        </a:rPr>
                        <a:t>内存使用密集的用户代码</a:t>
                      </a:r>
                      <a:endParaRPr lang="en-US" sz="1600" b="1" dirty="0">
                        <a:solidFill>
                          <a:srgbClr val="393BAA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72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latin typeface="Arial"/>
                          <a:ea typeface="黑体"/>
                          <a:cs typeface="Arial"/>
                        </a:rPr>
                        <a:t>用户代码加载了大量外部数据</a:t>
                      </a:r>
                      <a:endParaRPr lang="en-US" sz="16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8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0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8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6%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35080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latin typeface="Arial"/>
                          <a:ea typeface="黑体"/>
                          <a:cs typeface="Arial"/>
                        </a:rPr>
                        <a:t>单个中间计算结果过大</a:t>
                      </a:r>
                      <a:endParaRPr lang="en-US" sz="16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4(3)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2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6(3)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5%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38412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latin typeface="Arial"/>
                          <a:ea typeface="黑体"/>
                          <a:cs typeface="Arial"/>
                        </a:rPr>
                        <a:t>累计中间计算结果过大</a:t>
                      </a:r>
                      <a:endParaRPr lang="en-US" sz="16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30[13]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10[1]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40[14]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33%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40624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smtClean="0">
                          <a:latin typeface="Arial"/>
                          <a:ea typeface="黑体"/>
                          <a:cs typeface="Arial"/>
                        </a:rPr>
                        <a:t>Driver</a:t>
                      </a:r>
                      <a:r>
                        <a:rPr lang="zh-CN" altLang="en-US" sz="1600" dirty="0" smtClean="0">
                          <a:latin typeface="Arial"/>
                          <a:ea typeface="黑体"/>
                          <a:cs typeface="Arial"/>
                        </a:rPr>
                        <a:t>程序生成了大量数据</a:t>
                      </a:r>
                      <a:endParaRPr lang="en-US" sz="16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0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9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9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7%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36296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smtClean="0">
                          <a:latin typeface="Arial"/>
                          <a:ea typeface="黑体"/>
                          <a:cs typeface="Arial"/>
                        </a:rPr>
                        <a:t>Driver</a:t>
                      </a:r>
                      <a:r>
                        <a:rPr lang="zh-CN" altLang="en-US" sz="1600" dirty="0" smtClean="0">
                          <a:latin typeface="Arial"/>
                          <a:ea typeface="黑体"/>
                          <a:cs typeface="Arial"/>
                        </a:rPr>
                        <a:t>程序收集的计算结果太大</a:t>
                      </a:r>
                      <a:endParaRPr lang="en-US" sz="16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0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16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16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Arial"/>
                          <a:ea typeface="黑体"/>
                          <a:cs typeface="Arial"/>
                        </a:rPr>
                        <a:t>13%</a:t>
                      </a:r>
                      <a:endParaRPr lang="en-US" sz="16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36296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 smtClean="0">
                          <a:latin typeface="Arial"/>
                          <a:ea typeface="黑体"/>
                          <a:cs typeface="Arial"/>
                        </a:rPr>
                        <a:t>总数</a:t>
                      </a:r>
                      <a:endParaRPr lang="en-US" sz="1600" b="1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72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1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Arial"/>
                          <a:ea typeface="黑体"/>
                          <a:cs typeface="Arial"/>
                        </a:rPr>
                        <a:t>72</a:t>
                      </a:r>
                      <a:endParaRPr lang="en-US" sz="1600" b="1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Arial"/>
                          <a:ea typeface="黑体"/>
                          <a:cs typeface="Arial"/>
                        </a:rPr>
                        <a:t>68</a:t>
                      </a:r>
                      <a:endParaRPr lang="en-US" sz="1600" b="1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Arial"/>
                          <a:ea typeface="黑体"/>
                          <a:cs typeface="Arial"/>
                        </a:rPr>
                        <a:t>123+17</a:t>
                      </a:r>
                      <a:endParaRPr lang="en-US" sz="1600" b="1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Arial"/>
                          <a:ea typeface="黑体"/>
                          <a:cs typeface="Arial"/>
                        </a:rPr>
                        <a:t>113%</a:t>
                      </a:r>
                      <a:endParaRPr lang="en-US" sz="1600" b="1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</a:tbl>
          </a:graphicData>
        </a:graphic>
      </p:graphicFrame>
      <p:sp>
        <p:nvSpPr>
          <p:cNvPr id="16" name="Rectangle 15"/>
          <p:cNvSpPr/>
          <p:nvPr/>
        </p:nvSpPr>
        <p:spPr>
          <a:xfrm flipH="1">
            <a:off x="8043392" y="1527711"/>
            <a:ext cx="692727" cy="4604329"/>
          </a:xfrm>
          <a:prstGeom prst="rect">
            <a:avLst/>
          </a:prstGeom>
          <a:noFill/>
          <a:ln w="190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  <p:sp>
        <p:nvSpPr>
          <p:cNvPr id="17" name="Rectangle 16"/>
          <p:cNvSpPr/>
          <p:nvPr/>
        </p:nvSpPr>
        <p:spPr>
          <a:xfrm flipH="1">
            <a:off x="357560" y="2022800"/>
            <a:ext cx="8378560" cy="812867"/>
          </a:xfrm>
          <a:prstGeom prst="rect">
            <a:avLst/>
          </a:prstGeom>
          <a:noFill/>
          <a:ln w="571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  <p:sp>
        <p:nvSpPr>
          <p:cNvPr id="18" name="Rectangle 17"/>
          <p:cNvSpPr/>
          <p:nvPr/>
        </p:nvSpPr>
        <p:spPr>
          <a:xfrm flipH="1">
            <a:off x="357560" y="2835667"/>
            <a:ext cx="8378560" cy="1084951"/>
          </a:xfrm>
          <a:prstGeom prst="rect">
            <a:avLst/>
          </a:prstGeom>
          <a:noFill/>
          <a:ln w="571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  <p:sp>
        <p:nvSpPr>
          <p:cNvPr id="19" name="Rectangle 18"/>
          <p:cNvSpPr/>
          <p:nvPr/>
        </p:nvSpPr>
        <p:spPr>
          <a:xfrm flipH="1">
            <a:off x="357561" y="3920618"/>
            <a:ext cx="8378560" cy="1849349"/>
          </a:xfrm>
          <a:prstGeom prst="rect">
            <a:avLst/>
          </a:prstGeom>
          <a:noFill/>
          <a:ln w="571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  <p:sp>
        <p:nvSpPr>
          <p:cNvPr id="22" name="Rectangle 21"/>
          <p:cNvSpPr/>
          <p:nvPr/>
        </p:nvSpPr>
        <p:spPr>
          <a:xfrm flipH="1">
            <a:off x="1693608" y="1527709"/>
            <a:ext cx="3731451" cy="4604329"/>
          </a:xfrm>
          <a:prstGeom prst="rect">
            <a:avLst/>
          </a:prstGeom>
          <a:noFill/>
          <a:ln w="190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  <p:sp>
        <p:nvSpPr>
          <p:cNvPr id="23" name="Rectangle 22"/>
          <p:cNvSpPr/>
          <p:nvPr/>
        </p:nvSpPr>
        <p:spPr>
          <a:xfrm flipH="1">
            <a:off x="5412549" y="1527710"/>
            <a:ext cx="887918" cy="4604329"/>
          </a:xfrm>
          <a:prstGeom prst="rect">
            <a:avLst/>
          </a:prstGeom>
          <a:noFill/>
          <a:ln w="190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  <p:sp>
        <p:nvSpPr>
          <p:cNvPr id="24" name="Rectangle 23"/>
          <p:cNvSpPr/>
          <p:nvPr/>
        </p:nvSpPr>
        <p:spPr>
          <a:xfrm flipH="1">
            <a:off x="6312797" y="1527710"/>
            <a:ext cx="789100" cy="4604329"/>
          </a:xfrm>
          <a:prstGeom prst="rect">
            <a:avLst/>
          </a:prstGeom>
          <a:noFill/>
          <a:ln w="190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  <p:sp>
        <p:nvSpPr>
          <p:cNvPr id="25" name="Rectangle 24"/>
          <p:cNvSpPr/>
          <p:nvPr/>
        </p:nvSpPr>
        <p:spPr>
          <a:xfrm flipH="1">
            <a:off x="7089566" y="1527710"/>
            <a:ext cx="937055" cy="4604329"/>
          </a:xfrm>
          <a:prstGeom prst="rect">
            <a:avLst/>
          </a:prstGeom>
          <a:noFill/>
          <a:ln w="190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  <p:sp>
        <p:nvSpPr>
          <p:cNvPr id="26" name="Rectangle 25"/>
          <p:cNvSpPr/>
          <p:nvPr/>
        </p:nvSpPr>
        <p:spPr>
          <a:xfrm flipH="1">
            <a:off x="8043392" y="1527710"/>
            <a:ext cx="692727" cy="4604329"/>
          </a:xfrm>
          <a:prstGeom prst="rect">
            <a:avLst/>
          </a:prstGeom>
          <a:noFill/>
          <a:ln w="190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3760793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800" y="2894400"/>
            <a:ext cx="6176011" cy="3654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14</a:t>
            </a:fld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8991247" y="527937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黑体"/>
              <a:cs typeface="Arial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8508064" y="52620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黑体"/>
              <a:cs typeface="Arial"/>
            </a:endParaRPr>
          </a:p>
        </p:txBody>
      </p:sp>
      <p:sp>
        <p:nvSpPr>
          <p:cNvPr id="14" name="Explosion 1 13"/>
          <p:cNvSpPr/>
          <p:nvPr/>
        </p:nvSpPr>
        <p:spPr>
          <a:xfrm>
            <a:off x="5148032" y="4534617"/>
            <a:ext cx="911587" cy="768759"/>
          </a:xfrm>
          <a:prstGeom prst="irregularSeal1">
            <a:avLst/>
          </a:prstGeom>
          <a:solidFill>
            <a:srgbClr val="393BAA"/>
          </a:solidFill>
          <a:ln>
            <a:solidFill>
              <a:srgbClr val="393B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Arial"/>
                <a:ea typeface="黑体"/>
                <a:cs typeface="Arial"/>
              </a:rPr>
              <a:t>OOM</a:t>
            </a:r>
            <a:endParaRPr lang="en-US" sz="1000" dirty="0">
              <a:latin typeface="Arial"/>
              <a:ea typeface="黑体"/>
              <a:cs typeface="Arial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691384" y="4597366"/>
            <a:ext cx="1084299" cy="910177"/>
          </a:xfrm>
          <a:prstGeom prst="straightConnector1">
            <a:avLst/>
          </a:prstGeom>
          <a:ln w="5715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691384" y="4597366"/>
            <a:ext cx="0" cy="910177"/>
          </a:xfrm>
          <a:prstGeom prst="straightConnector1">
            <a:avLst/>
          </a:prstGeom>
          <a:ln w="5715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490596" y="4934044"/>
            <a:ext cx="2657437" cy="369332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导致每个</a:t>
            </a:r>
            <a:r>
              <a:rPr lang="en-US" altLang="zh-CN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partition</a:t>
            </a:r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都过大</a:t>
            </a:r>
            <a:endParaRPr lang="en-US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57200" y="412750"/>
            <a:ext cx="8358522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RQ1: </a:t>
            </a:r>
            <a:r>
              <a:rPr lang="zh-CN" altLang="en-US" dirty="0">
                <a:latin typeface="Arial"/>
                <a:cs typeface="Arial"/>
              </a:rPr>
              <a:t>内存溢出错误原因</a:t>
            </a:r>
            <a:endParaRPr lang="en-US" sz="2800" dirty="0"/>
          </a:p>
        </p:txBody>
      </p:sp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457200" y="1600109"/>
            <a:ext cx="8229600" cy="452596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393BAA"/>
                </a:solidFill>
                <a:latin typeface="Arial"/>
                <a:cs typeface="Arial"/>
              </a:rPr>
              <a:t>数据流异常</a:t>
            </a:r>
            <a:r>
              <a:rPr lang="en-US" altLang="zh-CN" b="1" dirty="0" smtClean="0">
                <a:solidFill>
                  <a:srgbClr val="393BAA"/>
                </a:solidFill>
                <a:latin typeface="Arial"/>
                <a:cs typeface="Arial"/>
              </a:rPr>
              <a:t> </a:t>
            </a:r>
            <a:r>
              <a:rPr lang="en-US" altLang="zh-CN" dirty="0" smtClean="0">
                <a:solidFill>
                  <a:srgbClr val="393BAA"/>
                </a:solidFill>
                <a:latin typeface="Arial"/>
                <a:cs typeface="Arial"/>
              </a:rPr>
              <a:t>(37%</a:t>
            </a:r>
            <a:r>
              <a:rPr lang="en-US" altLang="zh-CN" dirty="0">
                <a:solidFill>
                  <a:srgbClr val="393BAA"/>
                </a:solidFill>
                <a:latin typeface="Arial"/>
                <a:cs typeface="Arial"/>
              </a:rPr>
              <a:t>)</a:t>
            </a:r>
          </a:p>
          <a:p>
            <a:pPr lvl="1"/>
            <a:r>
              <a:rPr lang="en-US" altLang="zh-CN" dirty="0" smtClean="0">
                <a:solidFill>
                  <a:srgbClr val="000090"/>
                </a:solidFill>
                <a:latin typeface="Arial"/>
                <a:cs typeface="Arial"/>
              </a:rPr>
              <a:t>Pattern 2: Large data cached in the framework (7 errors, 6%)</a:t>
            </a:r>
          </a:p>
          <a:p>
            <a:pPr lvl="2"/>
            <a:r>
              <a:rPr lang="en-US" altLang="zh-CN" dirty="0" smtClean="0">
                <a:latin typeface="Arial"/>
                <a:cs typeface="Arial"/>
              </a:rPr>
              <a:t>Partition</a:t>
            </a:r>
            <a:r>
              <a:rPr lang="zh-CN" altLang="en-US" dirty="0" smtClean="0">
                <a:latin typeface="Arial"/>
                <a:cs typeface="Arial"/>
              </a:rPr>
              <a:t>数目太小</a:t>
            </a:r>
            <a:endParaRPr lang="en-US" dirty="0" smtClean="0">
              <a:latin typeface="Arial"/>
              <a:cs typeface="Arial"/>
            </a:endParaRPr>
          </a:p>
          <a:p>
            <a:pPr lvl="2"/>
            <a:endParaRPr lang="en-US" dirty="0">
              <a:latin typeface="Arial"/>
              <a:cs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262944" y="2053173"/>
            <a:ext cx="7411836" cy="369332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类型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 1: </a:t>
            </a:r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数据划分不恰当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 (16 </a:t>
            </a:r>
            <a:r>
              <a:rPr lang="en-US" altLang="zh-CN" dirty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errors, 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13%)</a:t>
            </a:r>
            <a:endParaRPr lang="en-US" altLang="zh-CN" dirty="0">
              <a:solidFill>
                <a:srgbClr val="FFFFFF"/>
              </a:solidFill>
              <a:latin typeface="Arial"/>
              <a:ea typeface="黑体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7772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600109"/>
            <a:ext cx="8229600" cy="452596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393BAA"/>
                </a:solidFill>
                <a:latin typeface="Arial"/>
                <a:cs typeface="Arial"/>
              </a:rPr>
              <a:t>数据流异常</a:t>
            </a:r>
            <a:r>
              <a:rPr lang="en-US" altLang="zh-CN" b="1" dirty="0">
                <a:solidFill>
                  <a:srgbClr val="393BAA"/>
                </a:solidFill>
                <a:latin typeface="Arial"/>
                <a:cs typeface="Arial"/>
              </a:rPr>
              <a:t> </a:t>
            </a:r>
            <a:r>
              <a:rPr lang="en-US" altLang="zh-CN" dirty="0" smtClean="0">
                <a:solidFill>
                  <a:srgbClr val="393BAA"/>
                </a:solidFill>
                <a:latin typeface="Arial"/>
                <a:cs typeface="Arial"/>
              </a:rPr>
              <a:t>(37%</a:t>
            </a:r>
            <a:r>
              <a:rPr lang="en-US" altLang="zh-CN" dirty="0">
                <a:solidFill>
                  <a:srgbClr val="393BAA"/>
                </a:solidFill>
                <a:latin typeface="Arial"/>
                <a:cs typeface="Arial"/>
              </a:rPr>
              <a:t>)</a:t>
            </a:r>
          </a:p>
          <a:p>
            <a:pPr lvl="1"/>
            <a:r>
              <a:rPr lang="en-US" altLang="zh-CN" dirty="0" smtClean="0">
                <a:solidFill>
                  <a:srgbClr val="000090"/>
                </a:solidFill>
                <a:latin typeface="Arial"/>
                <a:cs typeface="Arial"/>
              </a:rPr>
              <a:t>Pattern 2: Large data cached in the framework (7 errors, 6%)</a:t>
            </a:r>
          </a:p>
          <a:p>
            <a:pPr lvl="2"/>
            <a:r>
              <a:rPr lang="zh-CN" altLang="en-US" dirty="0" smtClean="0">
                <a:latin typeface="Arial"/>
                <a:cs typeface="Arial"/>
              </a:rPr>
              <a:t>使用了不均衡的</a:t>
            </a:r>
            <a:r>
              <a:rPr lang="en-US" altLang="zh-CN" dirty="0" smtClean="0">
                <a:latin typeface="Arial"/>
                <a:cs typeface="Arial"/>
              </a:rPr>
              <a:t>partition</a:t>
            </a:r>
            <a:r>
              <a:rPr lang="zh-CN" altLang="en-US" dirty="0" smtClean="0">
                <a:latin typeface="Arial"/>
                <a:cs typeface="Arial"/>
              </a:rPr>
              <a:t>函数</a:t>
            </a:r>
            <a:endParaRPr lang="en-US" dirty="0" smtClean="0">
              <a:latin typeface="Arial"/>
              <a:cs typeface="Arial"/>
            </a:endParaRPr>
          </a:p>
          <a:p>
            <a:pPr lvl="2"/>
            <a:endParaRPr lang="en-US" dirty="0"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800" y="2894400"/>
            <a:ext cx="6176009" cy="3654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15</a:t>
            </a:fld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8991247" y="527937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2" name="TextBox 111"/>
          <p:cNvSpPr txBox="1"/>
          <p:nvPr/>
        </p:nvSpPr>
        <p:spPr>
          <a:xfrm>
            <a:off x="8508064" y="52620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57200" y="412750"/>
            <a:ext cx="8358522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RQ1: </a:t>
            </a:r>
            <a:r>
              <a:rPr lang="zh-CN" altLang="en-US" dirty="0">
                <a:latin typeface="Arial"/>
                <a:cs typeface="Arial"/>
              </a:rPr>
              <a:t>内存溢出错误原因</a:t>
            </a:r>
            <a:endParaRPr lang="en-US" sz="2800" dirty="0"/>
          </a:p>
        </p:txBody>
      </p:sp>
      <p:sp>
        <p:nvSpPr>
          <p:cNvPr id="22" name="Rectangle 21"/>
          <p:cNvSpPr/>
          <p:nvPr/>
        </p:nvSpPr>
        <p:spPr>
          <a:xfrm>
            <a:off x="1262944" y="2053173"/>
            <a:ext cx="7411836" cy="369332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类型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 1: </a:t>
            </a:r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数据划分不恰当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 (16 </a:t>
            </a:r>
            <a:r>
              <a:rPr lang="en-US" altLang="zh-CN" dirty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errors, 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13%)</a:t>
            </a:r>
            <a:endParaRPr lang="en-US" altLang="zh-CN" dirty="0">
              <a:solidFill>
                <a:srgbClr val="FFFFFF"/>
              </a:solidFill>
              <a:latin typeface="Arial"/>
              <a:ea typeface="黑体"/>
              <a:cs typeface="Arial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691384" y="4597366"/>
            <a:ext cx="1084299" cy="910177"/>
          </a:xfrm>
          <a:prstGeom prst="straightConnector1">
            <a:avLst/>
          </a:prstGeom>
          <a:ln w="5715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691384" y="4597366"/>
            <a:ext cx="0" cy="910177"/>
          </a:xfrm>
          <a:prstGeom prst="straightConnector1">
            <a:avLst/>
          </a:prstGeom>
          <a:ln w="5715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479562" y="4910045"/>
            <a:ext cx="3914773" cy="369332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不均衡的数据划分导致</a:t>
            </a:r>
            <a:r>
              <a:rPr lang="en-US" altLang="zh-CN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partition</a:t>
            </a:r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过大</a:t>
            </a:r>
            <a:endParaRPr lang="en-US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sp>
        <p:nvSpPr>
          <p:cNvPr id="15" name="Explosion 1 14"/>
          <p:cNvSpPr/>
          <p:nvPr/>
        </p:nvSpPr>
        <p:spPr>
          <a:xfrm>
            <a:off x="5148032" y="4534617"/>
            <a:ext cx="911587" cy="768759"/>
          </a:xfrm>
          <a:prstGeom prst="irregularSeal1">
            <a:avLst/>
          </a:prstGeom>
          <a:solidFill>
            <a:srgbClr val="393BAA"/>
          </a:solidFill>
          <a:ln>
            <a:solidFill>
              <a:srgbClr val="393B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Arial"/>
                <a:ea typeface="黑体"/>
                <a:cs typeface="Arial"/>
              </a:rPr>
              <a:t>OOM</a:t>
            </a:r>
            <a:endParaRPr lang="en-US" sz="1000" dirty="0">
              <a:latin typeface="Arial"/>
              <a:ea typeface="黑体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59573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80291" y="1590355"/>
            <a:ext cx="8229600" cy="452596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393BAA"/>
                </a:solidFill>
              </a:rPr>
              <a:t>数据流异常</a:t>
            </a:r>
            <a:r>
              <a:rPr lang="en-US" altLang="zh-CN" b="1" dirty="0" smtClean="0">
                <a:solidFill>
                  <a:srgbClr val="393BAA"/>
                </a:solidFill>
              </a:rPr>
              <a:t> </a:t>
            </a:r>
            <a:r>
              <a:rPr lang="en-US" altLang="zh-CN" dirty="0" smtClean="0">
                <a:solidFill>
                  <a:srgbClr val="393BAA"/>
                </a:solidFill>
                <a:latin typeface="Arial"/>
                <a:cs typeface="Arial"/>
              </a:rPr>
              <a:t>(</a:t>
            </a:r>
            <a:r>
              <a:rPr lang="en-US" altLang="zh-CN" dirty="0">
                <a:solidFill>
                  <a:srgbClr val="393BAA"/>
                </a:solidFill>
                <a:latin typeface="Arial"/>
                <a:cs typeface="Arial"/>
              </a:rPr>
              <a:t>37%</a:t>
            </a:r>
            <a:r>
              <a:rPr lang="en-US" altLang="zh-CN" dirty="0" smtClean="0">
                <a:solidFill>
                  <a:srgbClr val="393BAA"/>
                </a:solidFill>
                <a:latin typeface="Arial"/>
                <a:cs typeface="Arial"/>
              </a:rPr>
              <a:t>)</a:t>
            </a:r>
            <a:endParaRPr lang="en-US" altLang="zh-CN" dirty="0" smtClean="0">
              <a:solidFill>
                <a:srgbClr val="393BAA"/>
              </a:solidFill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用户配置的</a:t>
            </a:r>
            <a:r>
              <a:rPr lang="en-US" altLang="zh-CN" dirty="0" smtClean="0">
                <a:latin typeface="Arial"/>
                <a:cs typeface="Arial"/>
              </a:rPr>
              <a:t> partition number </a:t>
            </a:r>
            <a:r>
              <a:rPr lang="zh-CN" altLang="en-US" dirty="0" smtClean="0">
                <a:latin typeface="Arial"/>
                <a:cs typeface="Arial"/>
              </a:rPr>
              <a:t>过小，</a:t>
            </a:r>
            <a:r>
              <a:rPr lang="en-US" altLang="zh-CN" dirty="0" smtClean="0">
                <a:latin typeface="Arial"/>
                <a:cs typeface="Arial"/>
              </a:rPr>
              <a:t>partition </a:t>
            </a:r>
            <a:r>
              <a:rPr lang="en-US" altLang="zh-CN" dirty="0" err="1" smtClean="0">
                <a:latin typeface="Arial"/>
                <a:cs typeface="Arial"/>
              </a:rPr>
              <a:t>functio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r>
              <a:rPr lang="zh-CN" altLang="en-US" dirty="0" smtClean="0">
                <a:latin typeface="Arial"/>
                <a:cs typeface="Arial"/>
              </a:rPr>
              <a:t>运行时某些</a:t>
            </a:r>
            <a:r>
              <a:rPr lang="en-US" altLang="zh-CN" dirty="0" smtClean="0">
                <a:latin typeface="Arial"/>
                <a:cs typeface="Arial"/>
              </a:rPr>
              <a:t>&lt;k, list(v)&gt;</a:t>
            </a:r>
            <a:r>
              <a:rPr lang="zh-CN" altLang="en-US" dirty="0" smtClean="0">
                <a:latin typeface="Arial"/>
                <a:cs typeface="Arial"/>
              </a:rPr>
              <a:t>变得太大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r>
              <a:rPr lang="zh-CN" altLang="en-US" dirty="0" smtClean="0">
                <a:latin typeface="Arial"/>
                <a:cs typeface="Arial"/>
              </a:rPr>
              <a:t>如在建立网页倒排索引时，常用词</a:t>
            </a:r>
            <a:r>
              <a:rPr lang="en-US" altLang="zh-CN" dirty="0" smtClean="0">
                <a:latin typeface="Arial"/>
                <a:cs typeface="Arial"/>
              </a:rPr>
              <a:t> </a:t>
            </a:r>
            <a:r>
              <a:rPr lang="en-US" altLang="zh-CN" i="1" dirty="0" smtClean="0">
                <a:latin typeface="Arial"/>
                <a:cs typeface="Arial"/>
              </a:rPr>
              <a:t>the</a:t>
            </a:r>
            <a:r>
              <a:rPr lang="en-US" altLang="zh-CN" dirty="0" smtClean="0">
                <a:latin typeface="Arial"/>
                <a:cs typeface="Arial"/>
              </a:rPr>
              <a:t> </a:t>
            </a:r>
            <a:r>
              <a:rPr lang="zh-CN" altLang="en-US" dirty="0" smtClean="0">
                <a:latin typeface="Arial"/>
                <a:cs typeface="Arial"/>
              </a:rPr>
              <a:t>对应的网页数远远大于其他词</a:t>
            </a:r>
            <a:endParaRPr lang="en-US" altLang="zh-CN" dirty="0" smtClean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965" y="3222570"/>
            <a:ext cx="6732923" cy="2830401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16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2152702" y="5120209"/>
            <a:ext cx="1709556" cy="357011"/>
          </a:xfrm>
          <a:prstGeom prst="rect">
            <a:avLst/>
          </a:prstGeom>
          <a:noFill/>
          <a:ln w="571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ea typeface="黑体"/>
              <a:cs typeface="Arial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349551" y="5120209"/>
            <a:ext cx="803151" cy="357011"/>
          </a:xfrm>
          <a:prstGeom prst="rect">
            <a:avLst/>
          </a:prstGeom>
          <a:noFill/>
          <a:ln w="571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ea typeface="黑体"/>
              <a:cs typeface="Arial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849604" y="6188334"/>
            <a:ext cx="4241412" cy="338554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&lt;k4, list(v)&gt; </a:t>
            </a:r>
            <a:r>
              <a:rPr lang="zh-CN" altLang="en-US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远远大于</a:t>
            </a:r>
            <a:r>
              <a:rPr lang="en-US" altLang="zh-CN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&lt;k1, list(v)&gt;</a:t>
            </a:r>
            <a:endParaRPr lang="en-US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sp>
        <p:nvSpPr>
          <p:cNvPr id="55" name="Explosion 1 54"/>
          <p:cNvSpPr/>
          <p:nvPr/>
        </p:nvSpPr>
        <p:spPr>
          <a:xfrm>
            <a:off x="2652940" y="5419575"/>
            <a:ext cx="911587" cy="768759"/>
          </a:xfrm>
          <a:prstGeom prst="irregularSeal1">
            <a:avLst/>
          </a:prstGeom>
          <a:solidFill>
            <a:srgbClr val="393BAA"/>
          </a:solidFill>
          <a:ln>
            <a:solidFill>
              <a:srgbClr val="393B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Arial"/>
                <a:ea typeface="黑体"/>
                <a:cs typeface="Arial"/>
              </a:rPr>
              <a:t>OOM</a:t>
            </a:r>
            <a:endParaRPr lang="en-US" sz="1000" dirty="0">
              <a:latin typeface="Arial"/>
              <a:ea typeface="黑体"/>
              <a:cs typeface="Arial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564526" y="5615206"/>
            <a:ext cx="4925385" cy="338554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</a:t>
            </a:r>
            <a:r>
              <a:rPr lang="zh-CN" altLang="en-US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当框架聚合或者用户代码处理异常大的</a:t>
            </a:r>
            <a:r>
              <a:rPr lang="en-US" altLang="zh-CN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&lt;k, list(v)&gt;</a:t>
            </a:r>
            <a:r>
              <a:rPr lang="zh-CN" altLang="en-US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时</a:t>
            </a:r>
            <a:endParaRPr lang="en-US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983290" y="331582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274965" y="2040179"/>
            <a:ext cx="6381766" cy="369332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类型</a:t>
            </a:r>
            <a:r>
              <a:rPr lang="en-US" altLang="zh-CN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2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: </a:t>
            </a:r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热点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key </a:t>
            </a:r>
            <a:r>
              <a:rPr lang="en-US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(23 errors, 18%)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57200" y="412750"/>
            <a:ext cx="8358522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RQ1: </a:t>
            </a:r>
            <a:r>
              <a:rPr lang="zh-CN" altLang="en-US" dirty="0">
                <a:latin typeface="Arial"/>
                <a:cs typeface="Arial"/>
              </a:rPr>
              <a:t>内存溢出错误原因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266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2" grpId="0" animBg="1"/>
      <p:bldP spid="54" grpId="0" animBg="1"/>
      <p:bldP spid="55" grpId="0" animBg="1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80291" y="1590355"/>
            <a:ext cx="8229600" cy="452596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393BAA"/>
                </a:solidFill>
              </a:rPr>
              <a:t>数据流异常的三种情况</a:t>
            </a:r>
            <a:endParaRPr lang="en-US" altLang="zh-CN" dirty="0" smtClean="0">
              <a:solidFill>
                <a:srgbClr val="393BAA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17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983290" y="331582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57200" y="412750"/>
            <a:ext cx="8358522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RQ1: </a:t>
            </a:r>
            <a:r>
              <a:rPr lang="zh-CN" altLang="en-US" dirty="0">
                <a:latin typeface="Arial"/>
                <a:cs typeface="Arial"/>
              </a:rPr>
              <a:t>内存溢出错误原因</a:t>
            </a:r>
            <a:endParaRPr lang="en-US" sz="2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965" y="2248379"/>
            <a:ext cx="5948441" cy="30184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207" y="4067529"/>
            <a:ext cx="6857396" cy="169124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4174" y="4019211"/>
            <a:ext cx="3909509" cy="2396598"/>
          </a:xfrm>
          <a:prstGeom prst="rect">
            <a:avLst/>
          </a:prstGeom>
          <a:ln>
            <a:solidFill>
              <a:srgbClr val="3F40B8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1" name="Rectangle 20"/>
          <p:cNvSpPr/>
          <p:nvPr/>
        </p:nvSpPr>
        <p:spPr>
          <a:xfrm>
            <a:off x="317372" y="4856828"/>
            <a:ext cx="1345669" cy="338554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marL="0" lvl="2" algn="ctr"/>
            <a:r>
              <a:rPr lang="en-US" altLang="zh-CN" sz="1600" dirty="0" smtClean="0">
                <a:solidFill>
                  <a:srgbClr val="FFFFFF"/>
                </a:solidFill>
                <a:latin typeface="Arial"/>
                <a:cs typeface="Arial"/>
              </a:rPr>
              <a:t>Partition</a:t>
            </a:r>
            <a:r>
              <a:rPr lang="zh-CN" altLang="en-US" sz="1600" dirty="0" smtClean="0">
                <a:solidFill>
                  <a:srgbClr val="FFFFFF"/>
                </a:solidFill>
                <a:latin typeface="Arial"/>
                <a:cs typeface="Arial"/>
              </a:rPr>
              <a:t>过大</a:t>
            </a:r>
            <a:endParaRPr lang="en-US" sz="1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603683" y="4239326"/>
            <a:ext cx="2521576" cy="584776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marL="0" lvl="2" algn="ctr"/>
            <a:r>
              <a:rPr lang="zh-CN" altLang="en-US" sz="1600" dirty="0" smtClean="0">
                <a:solidFill>
                  <a:srgbClr val="FFFFFF"/>
                </a:solidFill>
                <a:latin typeface="Arial"/>
                <a:cs typeface="Arial"/>
              </a:rPr>
              <a:t>热点</a:t>
            </a:r>
            <a:r>
              <a:rPr lang="en-US" altLang="zh-CN" sz="1600" dirty="0" smtClean="0">
                <a:solidFill>
                  <a:srgbClr val="FFFFFF"/>
                </a:solidFill>
                <a:latin typeface="Arial"/>
                <a:cs typeface="Arial"/>
              </a:rPr>
              <a:t>key</a:t>
            </a:r>
          </a:p>
          <a:p>
            <a:pPr marL="0" lvl="2" algn="ctr"/>
            <a:r>
              <a:rPr lang="en-US" altLang="zh-CN" sz="1600" dirty="0" smtClean="0">
                <a:solidFill>
                  <a:srgbClr val="FFFFFF"/>
                </a:solidFill>
                <a:latin typeface="Arial"/>
                <a:cs typeface="Arial"/>
              </a:rPr>
              <a:t>&lt;</a:t>
            </a:r>
            <a:r>
              <a:rPr lang="en-US" altLang="zh-CN" sz="1600" i="1" dirty="0" smtClean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lang="en-US" altLang="zh-CN" sz="1600" dirty="0" smtClean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en-US" altLang="zh-CN" sz="1600" i="1" dirty="0" smtClean="0">
                <a:solidFill>
                  <a:srgbClr val="FFFFFF"/>
                </a:solidFill>
                <a:latin typeface="Arial"/>
                <a:cs typeface="Arial"/>
              </a:rPr>
              <a:t>list</a:t>
            </a:r>
            <a:r>
              <a:rPr lang="en-US" altLang="zh-CN" sz="1600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lang="en-US" altLang="zh-CN" sz="1600" i="1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lang="en-US" altLang="zh-CN" sz="1600" dirty="0" smtClean="0">
                <a:solidFill>
                  <a:srgbClr val="FFFFFF"/>
                </a:solidFill>
                <a:latin typeface="Arial"/>
                <a:cs typeface="Arial"/>
              </a:rPr>
              <a:t>)&gt; </a:t>
            </a:r>
            <a:r>
              <a:rPr lang="zh-CN" altLang="en-US" sz="1600" dirty="0" smtClean="0">
                <a:solidFill>
                  <a:srgbClr val="FFFFFF"/>
                </a:solidFill>
                <a:latin typeface="Arial"/>
                <a:cs typeface="Arial"/>
              </a:rPr>
              <a:t>过大</a:t>
            </a:r>
            <a:endParaRPr lang="en-US" sz="1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603682" y="5758777"/>
            <a:ext cx="2521577" cy="369332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marL="0" lvl="2" algn="ctr"/>
            <a:r>
              <a:rPr lang="zh-CN" altLang="en-US" dirty="0" smtClean="0">
                <a:solidFill>
                  <a:srgbClr val="FFFFFF"/>
                </a:solidFill>
                <a:latin typeface="Arial"/>
                <a:cs typeface="Arial"/>
              </a:rPr>
              <a:t>单个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cs typeface="Arial"/>
              </a:rPr>
              <a:t>&lt;</a:t>
            </a:r>
            <a:r>
              <a:rPr lang="en-US" altLang="zh-CN" i="1" dirty="0" smtClean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en-US" altLang="zh-CN" i="1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cs typeface="Arial"/>
              </a:rPr>
              <a:t>&gt; 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cs typeface="Arial"/>
              </a:rPr>
              <a:t>record</a:t>
            </a:r>
            <a:r>
              <a:rPr lang="zh-CN" altLang="en-US" dirty="0" smtClean="0">
                <a:solidFill>
                  <a:srgbClr val="FFFFFF"/>
                </a:solidFill>
                <a:latin typeface="Arial"/>
                <a:cs typeface="Arial"/>
              </a:rPr>
              <a:t>过大</a:t>
            </a:r>
            <a:endParaRPr lang="en-US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6514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RQ1: </a:t>
            </a:r>
            <a:r>
              <a:rPr lang="zh-CN" altLang="en-US" dirty="0">
                <a:latin typeface="Arial"/>
                <a:cs typeface="Arial"/>
              </a:rPr>
              <a:t>内存溢出错误原因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08" y="2365804"/>
            <a:ext cx="7040047" cy="2602779"/>
          </a:xfrm>
          <a:prstGeom prst="rect">
            <a:avLst/>
          </a:prstGeom>
          <a:ln w="19050" cmpd="sng">
            <a:solidFill>
              <a:srgbClr val="3F40B8"/>
            </a:solidFill>
          </a:ln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84266" y="1600200"/>
            <a:ext cx="8431456" cy="4525963"/>
          </a:xfrm>
        </p:spPr>
        <p:txBody>
          <a:bodyPr/>
          <a:lstStyle/>
          <a:p>
            <a:r>
              <a:rPr lang="zh-CN" altLang="en-US" dirty="0" smtClean="0">
                <a:latin typeface="Arial"/>
                <a:cs typeface="Arial"/>
              </a:rPr>
              <a:t>热点</a:t>
            </a:r>
            <a:r>
              <a:rPr lang="en-US" altLang="zh-CN" dirty="0" smtClean="0">
                <a:latin typeface="Arial"/>
                <a:cs typeface="Arial"/>
              </a:rPr>
              <a:t>Key</a:t>
            </a:r>
            <a:r>
              <a:rPr lang="zh-CN" altLang="en-US" dirty="0" smtClean="0">
                <a:latin typeface="Arial"/>
                <a:cs typeface="Arial"/>
              </a:rPr>
              <a:t>的数据倾斜问题，</a:t>
            </a:r>
            <a:r>
              <a:rPr lang="en-US" altLang="zh-CN" dirty="0" smtClean="0">
                <a:latin typeface="Arial"/>
                <a:cs typeface="Arial"/>
              </a:rPr>
              <a:t>Spark</a:t>
            </a:r>
            <a:r>
              <a:rPr lang="zh-CN" altLang="en-US" dirty="0" smtClean="0">
                <a:latin typeface="Arial"/>
                <a:cs typeface="Arial"/>
              </a:rPr>
              <a:t>至今还未修复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dirty="0">
              <a:latin typeface="Arial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43507" y="5348935"/>
            <a:ext cx="7040047" cy="369332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marL="0" lvl="2"/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原因：在线估计</a:t>
            </a:r>
            <a:r>
              <a:rPr lang="en-US" altLang="zh-CN" dirty="0" err="1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HashMap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-like</a:t>
            </a:r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数据结构的精确大小非常困难</a:t>
            </a:r>
            <a:endParaRPr lang="en-US" altLang="zh-CN" dirty="0" smtClean="0">
              <a:solidFill>
                <a:srgbClr val="FFFFFF"/>
              </a:solidFill>
              <a:latin typeface="Arial"/>
              <a:ea typeface="黑体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13612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2750"/>
            <a:ext cx="8358522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RQ1: </a:t>
            </a:r>
            <a:r>
              <a:rPr lang="zh-CN" altLang="en-US" dirty="0" smtClean="0">
                <a:latin typeface="Arial"/>
                <a:cs typeface="Arial"/>
              </a:rPr>
              <a:t>内存溢出错误</a:t>
            </a:r>
            <a:r>
              <a:rPr lang="zh-CN" altLang="en-US" dirty="0">
                <a:latin typeface="Arial"/>
                <a:cs typeface="Arial"/>
              </a:rPr>
              <a:t>原因</a:t>
            </a:r>
            <a:endParaRPr lang="en-US" sz="24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84266" y="1600200"/>
            <a:ext cx="8229600" cy="452596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3F40B8"/>
                </a:solidFill>
                <a:latin typeface="Arial"/>
                <a:cs typeface="Arial"/>
              </a:rPr>
              <a:t>内存使用密集的用户代码</a:t>
            </a:r>
            <a:r>
              <a:rPr lang="en-US" altLang="zh-CN" b="1" dirty="0" smtClean="0">
                <a:solidFill>
                  <a:srgbClr val="3F40B8"/>
                </a:solidFill>
                <a:latin typeface="Arial"/>
                <a:cs typeface="Arial"/>
              </a:rPr>
              <a:t> </a:t>
            </a:r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(64%)</a:t>
            </a:r>
          </a:p>
          <a:p>
            <a:pPr lvl="1"/>
            <a:r>
              <a:rPr lang="en-US" altLang="zh-CN" dirty="0" smtClean="0">
                <a:solidFill>
                  <a:srgbClr val="000090"/>
                </a:solidFill>
                <a:latin typeface="Arial"/>
                <a:cs typeface="Arial"/>
              </a:rPr>
              <a:t>Pattern 1: Improper data partition (16 errors, 13%)</a:t>
            </a:r>
          </a:p>
          <a:p>
            <a:pPr lvl="2"/>
            <a:r>
              <a:rPr lang="zh-CN" altLang="en-US" dirty="0" smtClean="0">
                <a:latin typeface="Arial"/>
                <a:cs typeface="Arial"/>
              </a:rPr>
              <a:t>用户代码在处理输入</a:t>
            </a:r>
            <a:r>
              <a:rPr lang="en-US" altLang="zh-CN" dirty="0" smtClean="0">
                <a:latin typeface="Arial"/>
                <a:cs typeface="Arial"/>
              </a:rPr>
              <a:t> records </a:t>
            </a:r>
            <a:r>
              <a:rPr lang="zh-CN" altLang="en-US" dirty="0" smtClean="0">
                <a:latin typeface="Arial"/>
                <a:cs typeface="Arial"/>
              </a:rPr>
              <a:t>之前加载了大量的外部数据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endParaRPr lang="en-US" altLang="zh-CN" dirty="0" smtClean="0">
              <a:latin typeface="Arial"/>
              <a:cs typeface="Arial"/>
            </a:endParaRPr>
          </a:p>
          <a:p>
            <a:pPr lvl="2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28739" y="2054041"/>
            <a:ext cx="7318824" cy="369332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类型</a:t>
            </a:r>
            <a:r>
              <a:rPr lang="en-US" altLang="zh-CN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1</a:t>
            </a:r>
            <a:r>
              <a:rPr lang="en-US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: </a:t>
            </a:r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用户代码加载了大量的外部数据</a:t>
            </a:r>
            <a:r>
              <a:rPr lang="en-US" altLang="zh-CN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(8 </a:t>
            </a:r>
            <a:r>
              <a:rPr lang="en-US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errors, 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6%</a:t>
            </a:r>
            <a:r>
              <a:rPr lang="en-US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)</a:t>
            </a:r>
          </a:p>
        </p:txBody>
      </p:sp>
      <p:sp>
        <p:nvSpPr>
          <p:cNvPr id="9" name="Rectangle 8"/>
          <p:cNvSpPr/>
          <p:nvPr/>
        </p:nvSpPr>
        <p:spPr>
          <a:xfrm>
            <a:off x="722543" y="3484466"/>
            <a:ext cx="7825020" cy="28623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public class Mapper {</a:t>
            </a:r>
          </a:p>
          <a:p>
            <a:r>
              <a:rPr lang="en-US" dirty="0">
                <a:latin typeface="Courier"/>
                <a:cs typeface="Courier"/>
              </a:rPr>
              <a:t>   private Object </a:t>
            </a:r>
            <a:r>
              <a:rPr lang="en-US" altLang="zh-CN" dirty="0" smtClean="0">
                <a:solidFill>
                  <a:srgbClr val="FF0000"/>
                </a:solidFill>
                <a:latin typeface="Courier"/>
                <a:cs typeface="Courier"/>
              </a:rPr>
              <a:t>b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uffer</a:t>
            </a:r>
            <a:r>
              <a:rPr lang="en-US" dirty="0">
                <a:latin typeface="Courier"/>
                <a:cs typeface="Courier"/>
              </a:rPr>
              <a:t>; </a:t>
            </a:r>
            <a:endParaRPr lang="en-US" sz="1600" dirty="0" smtClean="0">
              <a:latin typeface="Courier"/>
              <a:cs typeface="Courier"/>
            </a:endParaRP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   public void </a:t>
            </a:r>
            <a:r>
              <a:rPr lang="en-US" b="1" dirty="0" smtClean="0">
                <a:latin typeface="Courier"/>
                <a:cs typeface="Courier"/>
              </a:rPr>
              <a:t>setup</a:t>
            </a:r>
            <a:r>
              <a:rPr lang="en-US" dirty="0" smtClean="0">
                <a:latin typeface="Courier"/>
                <a:cs typeface="Courier"/>
              </a:rPr>
              <a:t>() { </a:t>
            </a:r>
            <a:r>
              <a:rPr lang="en-US" dirty="0" err="1">
                <a:solidFill>
                  <a:srgbClr val="FF0000"/>
                </a:solidFill>
                <a:latin typeface="Courier"/>
                <a:cs typeface="Courier"/>
              </a:rPr>
              <a:t>buffer</a:t>
            </a:r>
            <a:r>
              <a:rPr lang="en-US" dirty="0" err="1">
                <a:solidFill>
                  <a:srgbClr val="FF0000"/>
                </a:solidFill>
                <a:latin typeface="Courier"/>
                <a:cs typeface="Courier"/>
              </a:rPr>
              <a:t>.load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(trainingData</a:t>
            </a:r>
            <a:r>
              <a:rPr lang="en-US" altLang="zh-CN" dirty="0">
                <a:solidFill>
                  <a:srgbClr val="FF0000"/>
                </a:solidFill>
                <a:latin typeface="Courier"/>
                <a:cs typeface="Courier"/>
              </a:rPr>
              <a:t>1GB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);</a:t>
            </a:r>
            <a:r>
              <a:rPr lang="en-US" dirty="0" smtClean="0">
                <a:latin typeface="Courier"/>
                <a:cs typeface="Courier"/>
              </a:rPr>
              <a:t>} </a:t>
            </a:r>
          </a:p>
          <a:p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   </a:t>
            </a:r>
            <a:r>
              <a:rPr lang="en-US" dirty="0" smtClean="0">
                <a:latin typeface="Courier"/>
                <a:cs typeface="Courier"/>
              </a:rPr>
              <a:t>public </a:t>
            </a:r>
            <a:r>
              <a:rPr lang="en-US" dirty="0">
                <a:latin typeface="Courier"/>
                <a:cs typeface="Courier"/>
              </a:rPr>
              <a:t>void </a:t>
            </a:r>
            <a:r>
              <a:rPr lang="en-US" b="1" dirty="0">
                <a:latin typeface="Courier"/>
                <a:cs typeface="Courier"/>
              </a:rPr>
              <a:t>map</a:t>
            </a:r>
            <a:r>
              <a:rPr lang="en-US" dirty="0">
                <a:latin typeface="Courier"/>
                <a:cs typeface="Courier"/>
              </a:rPr>
              <a:t>(K key,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V value) 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{ </a:t>
            </a:r>
          </a:p>
          <a:p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     Object </a:t>
            </a:r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iResults1GB 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= </a:t>
            </a:r>
            <a:r>
              <a:rPr lang="en-US" b="1" dirty="0">
                <a:solidFill>
                  <a:srgbClr val="A6A6A6"/>
                </a:solidFill>
                <a:latin typeface="Courier"/>
                <a:cs typeface="Courier"/>
              </a:rPr>
              <a:t>process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(key, value)</a:t>
            </a:r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;</a:t>
            </a:r>
          </a:p>
          <a:p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    </a:t>
            </a:r>
            <a:r>
              <a:rPr lang="en-US" dirty="0" err="1">
                <a:solidFill>
                  <a:srgbClr val="A6A6A6"/>
                </a:solidFill>
                <a:latin typeface="Courier"/>
                <a:cs typeface="Courier"/>
              </a:rPr>
              <a:t>b</a:t>
            </a:r>
            <a:r>
              <a:rPr lang="en-US" altLang="zh-CN" dirty="0" err="1" smtClean="0">
                <a:solidFill>
                  <a:srgbClr val="A6A6A6"/>
                </a:solidFill>
                <a:latin typeface="Courier"/>
                <a:cs typeface="Courier"/>
              </a:rPr>
              <a:t>uffer.</a:t>
            </a:r>
            <a:r>
              <a:rPr lang="en-US" altLang="zh-CN" b="1" dirty="0" err="1" smtClean="0">
                <a:solidFill>
                  <a:srgbClr val="A6A6A6"/>
                </a:solidFill>
                <a:latin typeface="Courier"/>
                <a:cs typeface="Courier"/>
              </a:rPr>
              <a:t>add</a:t>
            </a:r>
            <a:r>
              <a:rPr lang="en-US" altLang="zh-CN" dirty="0" smtClean="0">
                <a:solidFill>
                  <a:srgbClr val="A6A6A6"/>
                </a:solidFill>
                <a:latin typeface="Courier"/>
                <a:cs typeface="Courier"/>
              </a:rPr>
              <a:t>(iResults1GB); //Optional</a:t>
            </a:r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 </a:t>
            </a:r>
            <a:endParaRPr lang="en-US" dirty="0">
              <a:solidFill>
                <a:srgbClr val="A6A6A6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     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emit(</a:t>
            </a:r>
            <a:r>
              <a:rPr lang="en-US" dirty="0" err="1">
                <a:solidFill>
                  <a:srgbClr val="A6A6A6"/>
                </a:solidFill>
                <a:latin typeface="Courier"/>
                <a:cs typeface="Courier"/>
              </a:rPr>
              <a:t>newKey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, </a:t>
            </a:r>
            <a:r>
              <a:rPr lang="en-US" dirty="0" err="1">
                <a:solidFill>
                  <a:srgbClr val="A6A6A6"/>
                </a:solidFill>
                <a:latin typeface="Courier"/>
                <a:cs typeface="Courier"/>
              </a:rPr>
              <a:t>newValue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); </a:t>
            </a:r>
            <a:endParaRPr lang="en-US" dirty="0" smtClean="0">
              <a:solidFill>
                <a:srgbClr val="A6A6A6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  } </a:t>
            </a:r>
            <a:endParaRPr lang="en-US" dirty="0">
              <a:solidFill>
                <a:srgbClr val="A6A6A6"/>
              </a:solidFill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}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19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-1680623" y="298885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275808" y="4062708"/>
            <a:ext cx="2048386" cy="307777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加载大量外部数据</a:t>
            </a:r>
            <a:r>
              <a:rPr 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</a:t>
            </a:r>
            <a:endParaRPr lang="en-US" sz="14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9978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概要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大数据系统应用</a:t>
            </a:r>
            <a:r>
              <a:rPr lang="zh-CN" altLang="en-US" sz="2400" dirty="0" smtClean="0"/>
              <a:t>可靠性问题</a:t>
            </a:r>
            <a:endParaRPr lang="en-US" altLang="zh-CN" sz="2400" dirty="0" smtClean="0"/>
          </a:p>
          <a:p>
            <a:r>
              <a:rPr lang="zh-CN" altLang="en-US" dirty="0" smtClean="0"/>
              <a:t>可靠性问题分析与诊断</a:t>
            </a:r>
            <a:endParaRPr lang="en-US" altLang="zh-CN" sz="2000" dirty="0" smtClean="0">
              <a:solidFill>
                <a:srgbClr val="3F40B8"/>
              </a:solidFill>
            </a:endParaRPr>
          </a:p>
          <a:p>
            <a:pPr lvl="1"/>
            <a:r>
              <a:rPr lang="zh-TW" altLang="en-US" dirty="0" smtClean="0"/>
              <a:t>内存溢出错误分析</a:t>
            </a:r>
            <a:endParaRPr lang="en-US" altLang="zh-TW" dirty="0" smtClean="0"/>
          </a:p>
          <a:p>
            <a:pPr lvl="1"/>
            <a:r>
              <a:rPr lang="zh-TW" altLang="en-US" sz="2000" dirty="0" smtClean="0"/>
              <a:t>内存溢出</a:t>
            </a:r>
            <a:r>
              <a:rPr lang="zh-CN" altLang="en-US" sz="2000" dirty="0" smtClean="0"/>
              <a:t>错误</a:t>
            </a:r>
            <a:r>
              <a:rPr lang="zh-TW" altLang="en-US" sz="2000" dirty="0" smtClean="0"/>
              <a:t>诊断</a:t>
            </a:r>
            <a:endParaRPr lang="en-US" altLang="zh-TW" sz="2000" dirty="0" smtClean="0"/>
          </a:p>
          <a:p>
            <a:pPr marL="342900" lvl="1" indent="-342900"/>
            <a:r>
              <a:rPr lang="zh-CN" altLang="en-US" sz="2400" dirty="0" smtClean="0"/>
              <a:t>大数据系统应用可靠性测试</a:t>
            </a:r>
            <a:endParaRPr lang="en-US" altLang="zh-CN" sz="2400" dirty="0" smtClean="0"/>
          </a:p>
          <a:p>
            <a:pPr lvl="1"/>
            <a:r>
              <a:rPr lang="en-US" altLang="zh-CN" dirty="0" err="1" smtClean="0">
                <a:latin typeface="Arial"/>
                <a:cs typeface="Arial"/>
              </a:rPr>
              <a:t>SparkFaultBench</a:t>
            </a:r>
            <a:endParaRPr lang="en-US" altLang="zh-TW" sz="2200" dirty="0">
              <a:latin typeface="Arial"/>
              <a:cs typeface="Arial"/>
            </a:endParaRPr>
          </a:p>
          <a:p>
            <a:pPr marL="342900" lvl="1" indent="-342900"/>
            <a:r>
              <a:rPr lang="zh-CN" altLang="en-US" sz="2400" dirty="0" smtClean="0"/>
              <a:t>总结</a:t>
            </a:r>
            <a:endParaRPr lang="zh-TW" altLang="en-US" sz="2400" dirty="0"/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2391958" y="304526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059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384266" y="1600200"/>
            <a:ext cx="8431456" cy="4525963"/>
          </a:xfrm>
        </p:spPr>
        <p:txBody>
          <a:bodyPr/>
          <a:lstStyle/>
          <a:p>
            <a:r>
              <a:rPr lang="zh-CN" altLang="en-US" b="1" dirty="0">
                <a:solidFill>
                  <a:srgbClr val="3F40B8"/>
                </a:solidFill>
                <a:latin typeface="Arial"/>
                <a:cs typeface="Arial"/>
              </a:rPr>
              <a:t>内存使用密集的用户代码</a:t>
            </a:r>
            <a:r>
              <a:rPr lang="en-US" altLang="zh-CN" b="1" dirty="0">
                <a:solidFill>
                  <a:srgbClr val="3F40B8"/>
                </a:solidFill>
                <a:latin typeface="Arial"/>
                <a:cs typeface="Arial"/>
              </a:rPr>
              <a:t> </a:t>
            </a:r>
            <a:r>
              <a:rPr lang="en-US" altLang="zh-CN" dirty="0">
                <a:solidFill>
                  <a:srgbClr val="3F40B8"/>
                </a:solidFill>
                <a:latin typeface="Arial"/>
                <a:cs typeface="Arial"/>
              </a:rPr>
              <a:t>(64%)</a:t>
            </a:r>
          </a:p>
          <a:p>
            <a:pPr lvl="1"/>
            <a:r>
              <a:rPr lang="en-US" altLang="zh-CN" dirty="0" smtClean="0">
                <a:solidFill>
                  <a:srgbClr val="000090"/>
                </a:solidFill>
                <a:latin typeface="Arial"/>
                <a:cs typeface="Arial"/>
              </a:rPr>
              <a:t>Pattern 1: Improper data partition (16 errors, 13%)</a:t>
            </a:r>
          </a:p>
          <a:p>
            <a:pPr lvl="2"/>
            <a:r>
              <a:rPr lang="zh-CN" altLang="en-US" dirty="0" smtClean="0">
                <a:latin typeface="Arial"/>
                <a:cs typeface="Arial"/>
              </a:rPr>
              <a:t>用户代码在处理单个</a:t>
            </a:r>
            <a:r>
              <a:rPr lang="en-US" altLang="zh-CN" dirty="0" smtClean="0">
                <a:latin typeface="Arial"/>
                <a:cs typeface="Arial"/>
              </a:rPr>
              <a:t> record </a:t>
            </a:r>
            <a:r>
              <a:rPr lang="zh-CN" altLang="en-US" dirty="0" smtClean="0">
                <a:latin typeface="Arial"/>
                <a:cs typeface="Arial"/>
              </a:rPr>
              <a:t>时产生过大的中间计算结果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r>
              <a:rPr lang="zh-CN" altLang="en-US" dirty="0" smtClean="0">
                <a:latin typeface="Arial"/>
                <a:cs typeface="Arial"/>
              </a:rPr>
              <a:t>如输入的</a:t>
            </a:r>
            <a:r>
              <a:rPr lang="en-US" altLang="zh-CN" dirty="0" smtClean="0">
                <a:latin typeface="Arial"/>
                <a:cs typeface="Arial"/>
              </a:rPr>
              <a:t>key/value record</a:t>
            </a:r>
            <a:r>
              <a:rPr lang="zh-CN" altLang="en-US" dirty="0" smtClean="0">
                <a:latin typeface="Arial"/>
                <a:cs typeface="Arial"/>
              </a:rPr>
              <a:t>过大，两个</a:t>
            </a:r>
            <a:r>
              <a:rPr lang="en-US" altLang="zh-CN" dirty="0" smtClean="0">
                <a:latin typeface="Arial"/>
                <a:cs typeface="Arial"/>
              </a:rPr>
              <a:t>set</a:t>
            </a:r>
            <a:r>
              <a:rPr lang="zh-CN" altLang="en-US" dirty="0" smtClean="0">
                <a:latin typeface="Arial"/>
                <a:cs typeface="Arial"/>
              </a:rPr>
              <a:t>的笛卡尔集比其中任何一个大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endParaRPr lang="en-US" altLang="zh-CN" dirty="0" smtClean="0">
              <a:latin typeface="Arial"/>
              <a:cs typeface="Arial"/>
            </a:endParaRPr>
          </a:p>
          <a:p>
            <a:pPr lvl="2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dirty="0"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2750"/>
            <a:ext cx="8358522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RQ1: </a:t>
            </a:r>
            <a:r>
              <a:rPr lang="zh-CN" altLang="en-US" dirty="0" smtClean="0">
                <a:latin typeface="Arial"/>
                <a:cs typeface="Arial"/>
              </a:rPr>
              <a:t>内存溢出错误</a:t>
            </a:r>
            <a:r>
              <a:rPr lang="zh-CN" altLang="en-US" dirty="0">
                <a:latin typeface="Arial"/>
                <a:cs typeface="Arial"/>
              </a:rPr>
              <a:t>原因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1228739" y="2049269"/>
            <a:ext cx="7318823" cy="369332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类型</a:t>
            </a:r>
            <a:r>
              <a:rPr lang="en-US" altLang="zh-CN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2</a:t>
            </a:r>
            <a:r>
              <a:rPr lang="en-US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: </a:t>
            </a:r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单个中间计算结果过大</a:t>
            </a:r>
            <a:r>
              <a:rPr lang="en-US" altLang="zh-CN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(6 </a:t>
            </a:r>
            <a:r>
              <a:rPr lang="en-US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errors, 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5%</a:t>
            </a:r>
            <a:r>
              <a:rPr lang="en-US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20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-1680623" y="298885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375106" y="5367909"/>
            <a:ext cx="1038210" cy="307777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Pattern 2</a:t>
            </a:r>
            <a:r>
              <a:rPr 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</a:t>
            </a:r>
            <a:endParaRPr lang="en-US" sz="14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22543" y="3484466"/>
            <a:ext cx="7825020" cy="28623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public class Mapper {</a:t>
            </a: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 private Object </a:t>
            </a:r>
            <a:r>
              <a:rPr lang="en-US" altLang="zh-CN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b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uffer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; </a:t>
            </a:r>
            <a:endParaRPr lang="en-US" sz="1600" dirty="0" smtClean="0">
              <a:solidFill>
                <a:schemeClr val="bg1">
                  <a:lumMod val="65000"/>
                </a:schemeClr>
              </a:solidFill>
              <a:latin typeface="Courier"/>
              <a:cs typeface="Courier"/>
            </a:endParaRPr>
          </a:p>
          <a:p>
            <a:endParaRPr lang="en-US" dirty="0" smtClean="0">
              <a:solidFill>
                <a:schemeClr val="bg1">
                  <a:lumMod val="65000"/>
                </a:schemeClr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   public void setup() {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buffer</a:t>
            </a:r>
            <a:r>
              <a:rPr lang="en-US" u="sng" dirty="0" err="1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.</a:t>
            </a:r>
            <a:r>
              <a:rPr lang="en-US" b="1" u="sng" dirty="0" err="1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load</a:t>
            </a:r>
            <a:r>
              <a:rPr lang="en-US" u="sng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(trainingData</a:t>
            </a:r>
            <a:r>
              <a:rPr lang="en-US" altLang="zh-CN" u="sng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1GB</a:t>
            </a:r>
            <a:r>
              <a:rPr lang="en-US" u="sng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);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} </a:t>
            </a:r>
          </a:p>
          <a:p>
            <a:r>
              <a:rPr lang="en-US" dirty="0" smtClean="0">
                <a:latin typeface="Courier"/>
                <a:cs typeface="Courier"/>
              </a:rPr>
              <a:t>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public </a:t>
            </a:r>
            <a:r>
              <a:rPr lang="en-US" dirty="0">
                <a:latin typeface="Courier"/>
                <a:cs typeface="Courier"/>
              </a:rPr>
              <a:t>void </a:t>
            </a:r>
            <a:r>
              <a:rPr lang="en-US" b="1" dirty="0">
                <a:latin typeface="Courier"/>
                <a:cs typeface="Courier"/>
              </a:rPr>
              <a:t>map</a:t>
            </a:r>
            <a:r>
              <a:rPr lang="en-US" dirty="0">
                <a:latin typeface="Courier"/>
                <a:cs typeface="Courier"/>
              </a:rPr>
              <a:t>(K key, V value) { </a:t>
            </a:r>
          </a:p>
          <a:p>
            <a:r>
              <a:rPr lang="en-US" dirty="0">
                <a:latin typeface="Courier"/>
                <a:cs typeface="Courier"/>
              </a:rPr>
              <a:t>     Object 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iResults1GB =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process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(key, value)</a:t>
            </a:r>
            <a:r>
              <a:rPr lang="en-US" dirty="0" smtClean="0">
                <a:latin typeface="Courier"/>
                <a:cs typeface="Courier"/>
              </a:rPr>
              <a:t>;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</a:t>
            </a:r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  </a:t>
            </a:r>
            <a:r>
              <a:rPr lang="en-US" dirty="0" err="1">
                <a:solidFill>
                  <a:srgbClr val="A6A6A6"/>
                </a:solidFill>
                <a:latin typeface="Courier"/>
                <a:cs typeface="Courier"/>
              </a:rPr>
              <a:t>b</a:t>
            </a:r>
            <a:r>
              <a:rPr lang="en-US" altLang="zh-CN" dirty="0" err="1" smtClean="0">
                <a:solidFill>
                  <a:srgbClr val="A6A6A6"/>
                </a:solidFill>
                <a:latin typeface="Courier"/>
                <a:cs typeface="Courier"/>
              </a:rPr>
              <a:t>uffer.</a:t>
            </a:r>
            <a:r>
              <a:rPr lang="en-US" altLang="zh-CN" b="1" dirty="0" err="1" smtClean="0">
                <a:solidFill>
                  <a:srgbClr val="A6A6A6"/>
                </a:solidFill>
                <a:latin typeface="Courier"/>
                <a:cs typeface="Courier"/>
              </a:rPr>
              <a:t>add</a:t>
            </a:r>
            <a:r>
              <a:rPr lang="en-US" altLang="zh-CN" dirty="0" smtClean="0">
                <a:solidFill>
                  <a:srgbClr val="A6A6A6"/>
                </a:solidFill>
                <a:latin typeface="Courier"/>
                <a:cs typeface="Courier"/>
              </a:rPr>
              <a:t>(iResults1GB); //Optional</a:t>
            </a:r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 </a:t>
            </a:r>
            <a:endParaRPr lang="en-US" dirty="0">
              <a:solidFill>
                <a:srgbClr val="A6A6A6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     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emit(</a:t>
            </a:r>
            <a:r>
              <a:rPr lang="en-US" dirty="0" err="1">
                <a:solidFill>
                  <a:srgbClr val="A6A6A6"/>
                </a:solidFill>
                <a:latin typeface="Courier"/>
                <a:cs typeface="Courier"/>
              </a:rPr>
              <a:t>newKey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, </a:t>
            </a:r>
            <a:r>
              <a:rPr lang="en-US" dirty="0" err="1">
                <a:solidFill>
                  <a:srgbClr val="A6A6A6"/>
                </a:solidFill>
                <a:latin typeface="Courier"/>
                <a:cs typeface="Courier"/>
              </a:rPr>
              <a:t>newValue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); </a:t>
            </a:r>
            <a:endParaRPr lang="en-US" dirty="0" smtClean="0">
              <a:solidFill>
                <a:srgbClr val="A6A6A6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  </a:t>
            </a:r>
            <a:r>
              <a:rPr lang="en-US" dirty="0" smtClean="0">
                <a:latin typeface="Courier"/>
                <a:cs typeface="Courier"/>
              </a:rPr>
              <a:t>}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endParaRPr lang="en-US" dirty="0">
              <a:solidFill>
                <a:schemeClr val="bg2">
                  <a:lumMod val="50000"/>
                </a:schemeClr>
              </a:solidFill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}</a:t>
            </a:r>
          </a:p>
        </p:txBody>
      </p:sp>
      <p:sp>
        <p:nvSpPr>
          <p:cNvPr id="9" name="Rectangle 8"/>
          <p:cNvSpPr/>
          <p:nvPr/>
        </p:nvSpPr>
        <p:spPr>
          <a:xfrm>
            <a:off x="7132403" y="4844689"/>
            <a:ext cx="1554397" cy="523220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单个中间计算结果</a:t>
            </a:r>
            <a:r>
              <a:rPr lang="en-US" altLang="zh-CN" sz="1400" dirty="0" err="1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iResults</a:t>
            </a:r>
            <a:r>
              <a:rPr lang="zh-CN" alt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过大</a:t>
            </a:r>
            <a:endParaRPr lang="en-US" sz="14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3460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2750"/>
            <a:ext cx="8358522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RQ1: </a:t>
            </a:r>
            <a:r>
              <a:rPr lang="zh-CN" altLang="en-US" dirty="0" smtClean="0">
                <a:latin typeface="Arial"/>
                <a:cs typeface="Arial"/>
              </a:rPr>
              <a:t>内存溢出错误</a:t>
            </a:r>
            <a:r>
              <a:rPr lang="zh-CN" altLang="en-US" dirty="0">
                <a:latin typeface="Arial"/>
                <a:cs typeface="Arial"/>
              </a:rPr>
              <a:t>原因</a:t>
            </a:r>
            <a:endParaRPr lang="en-US" sz="24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84266" y="1600200"/>
            <a:ext cx="8229600" cy="4525963"/>
          </a:xfrm>
        </p:spPr>
        <p:txBody>
          <a:bodyPr/>
          <a:lstStyle/>
          <a:p>
            <a:r>
              <a:rPr lang="zh-CN" altLang="en-US" b="1" dirty="0">
                <a:solidFill>
                  <a:srgbClr val="3F40B8"/>
                </a:solidFill>
                <a:latin typeface="Arial"/>
                <a:cs typeface="Arial"/>
              </a:rPr>
              <a:t>内存使用密集的用户代码</a:t>
            </a:r>
            <a:r>
              <a:rPr lang="en-US" altLang="zh-CN" b="1" dirty="0">
                <a:solidFill>
                  <a:srgbClr val="3F40B8"/>
                </a:solidFill>
                <a:latin typeface="Arial"/>
                <a:cs typeface="Arial"/>
              </a:rPr>
              <a:t> </a:t>
            </a:r>
            <a:r>
              <a:rPr lang="en-US" altLang="zh-CN" dirty="0">
                <a:solidFill>
                  <a:srgbClr val="3F40B8"/>
                </a:solidFill>
                <a:latin typeface="Arial"/>
                <a:cs typeface="Arial"/>
              </a:rPr>
              <a:t>(64%)</a:t>
            </a:r>
          </a:p>
          <a:p>
            <a:pPr lvl="1"/>
            <a:r>
              <a:rPr lang="en-US" altLang="zh-CN" dirty="0" smtClean="0">
                <a:solidFill>
                  <a:srgbClr val="000090"/>
                </a:solidFill>
                <a:latin typeface="Arial"/>
                <a:cs typeface="Arial"/>
              </a:rPr>
              <a:t>Pattern 3: Large single key/value record (7 errors, 6%)</a:t>
            </a:r>
          </a:p>
          <a:p>
            <a:pPr lvl="2"/>
            <a:r>
              <a:rPr lang="zh-CN" altLang="en-US" dirty="0" smtClean="0">
                <a:latin typeface="Arial"/>
                <a:cs typeface="Arial"/>
              </a:rPr>
              <a:t>用户代码在内存中累积了大量的中间计算结果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r>
              <a:rPr lang="zh-CN" altLang="en-US" dirty="0" smtClean="0">
                <a:latin typeface="Arial"/>
                <a:cs typeface="Arial"/>
              </a:rPr>
              <a:t>如</a:t>
            </a:r>
            <a:r>
              <a:rPr lang="zh-CN" altLang="zh-CN" dirty="0">
                <a:latin typeface="Arial"/>
                <a:cs typeface="Arial"/>
              </a:rPr>
              <a:t>，</a:t>
            </a:r>
            <a:r>
              <a:rPr lang="zh-CN" altLang="en-US" dirty="0" smtClean="0">
                <a:latin typeface="Arial"/>
                <a:cs typeface="Arial"/>
              </a:rPr>
              <a:t>计算平均数与方差，将大量元素存储到</a:t>
            </a:r>
            <a:r>
              <a:rPr lang="en-US" altLang="zh-CN" dirty="0" smtClean="0">
                <a:latin typeface="Arial"/>
                <a:cs typeface="Arial"/>
              </a:rPr>
              <a:t> set </a:t>
            </a:r>
            <a:r>
              <a:rPr lang="zh-CN" altLang="en-US" dirty="0" smtClean="0">
                <a:latin typeface="Arial"/>
                <a:cs typeface="Arial"/>
              </a:rPr>
              <a:t>中用于去重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dirty="0"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27929" y="2045678"/>
            <a:ext cx="7318823" cy="369332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类型</a:t>
            </a:r>
            <a:r>
              <a:rPr lang="en-US" altLang="zh-CN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3</a:t>
            </a:r>
            <a:r>
              <a:rPr lang="en-US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: </a:t>
            </a:r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累积的中间计算结果过大</a:t>
            </a:r>
            <a:r>
              <a:rPr lang="en-US" altLang="zh-CN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(40 </a:t>
            </a:r>
            <a:r>
              <a:rPr lang="en-US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errors, 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33%</a:t>
            </a:r>
            <a:r>
              <a:rPr lang="en-US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21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-1680623" y="298885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599046" y="5594013"/>
            <a:ext cx="1038210" cy="307777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/>
                <a:ea typeface="黑体"/>
                <a:cs typeface="Arial"/>
              </a:rPr>
              <a:t>Pattern </a:t>
            </a:r>
            <a:r>
              <a:rPr 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3 </a:t>
            </a:r>
            <a:endParaRPr lang="en-US" sz="14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22543" y="3484466"/>
            <a:ext cx="7825020" cy="28623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public class Mapper {</a:t>
            </a:r>
          </a:p>
          <a:p>
            <a:r>
              <a:rPr lang="en-US" dirty="0">
                <a:latin typeface="Courier"/>
                <a:cs typeface="Courier"/>
              </a:rPr>
              <a:t>  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private Object </a:t>
            </a:r>
            <a:r>
              <a:rPr lang="en-US" altLang="zh-CN" b="1" dirty="0">
                <a:solidFill>
                  <a:srgbClr val="FF0000"/>
                </a:solidFill>
                <a:latin typeface="Courier"/>
                <a:cs typeface="Courier"/>
              </a:rPr>
              <a:t>b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uffer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endParaRPr lang="en-US" dirty="0" smtClean="0">
              <a:solidFill>
                <a:schemeClr val="bg1">
                  <a:lumMod val="65000"/>
                </a:schemeClr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   public void setup() {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buffer</a:t>
            </a:r>
            <a:r>
              <a:rPr lang="en-US" u="sng" dirty="0" err="1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.</a:t>
            </a:r>
            <a:r>
              <a:rPr lang="en-US" b="1" u="sng" dirty="0" err="1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load</a:t>
            </a:r>
            <a:r>
              <a:rPr lang="en-US" u="sng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(trainingData</a:t>
            </a:r>
            <a:r>
              <a:rPr lang="en-US" altLang="zh-CN" u="sng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1GB</a:t>
            </a:r>
            <a:r>
              <a:rPr lang="en-US" u="sng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);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} </a:t>
            </a:r>
          </a:p>
          <a:p>
            <a:r>
              <a:rPr lang="en-US" dirty="0" smtClean="0">
                <a:latin typeface="Courier"/>
                <a:cs typeface="Courier"/>
              </a:rPr>
              <a:t>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public </a:t>
            </a:r>
            <a:r>
              <a:rPr lang="en-US" dirty="0">
                <a:latin typeface="Courier"/>
                <a:cs typeface="Courier"/>
              </a:rPr>
              <a:t>void </a:t>
            </a:r>
            <a:r>
              <a:rPr lang="en-US" b="1" dirty="0">
                <a:latin typeface="Courier"/>
                <a:cs typeface="Courier"/>
              </a:rPr>
              <a:t>map</a:t>
            </a:r>
            <a:r>
              <a:rPr lang="en-US" dirty="0">
                <a:latin typeface="Courier"/>
                <a:cs typeface="Courier"/>
              </a:rPr>
              <a:t>(K key, V value) { </a:t>
            </a:r>
          </a:p>
          <a:p>
            <a:r>
              <a:rPr lang="en-US" dirty="0">
                <a:latin typeface="Courier"/>
                <a:cs typeface="Courier"/>
              </a:rPr>
              <a:t>     Object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iResults1MB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= 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process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(key, value)</a:t>
            </a:r>
            <a:r>
              <a:rPr lang="en-US" dirty="0" smtClean="0">
                <a:latin typeface="Courier"/>
                <a:cs typeface="Courier"/>
              </a:rPr>
              <a:t>;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</a:t>
            </a:r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  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b</a:t>
            </a:r>
            <a:r>
              <a:rPr lang="en-US" altLang="zh-CN" b="1" dirty="0" err="1">
                <a:solidFill>
                  <a:srgbClr val="FF0000"/>
                </a:solidFill>
                <a:latin typeface="Courier"/>
                <a:cs typeface="Courier"/>
              </a:rPr>
              <a:t>uffer.</a:t>
            </a:r>
            <a:r>
              <a:rPr lang="en-US" altLang="zh-CN" b="1" dirty="0" err="1" smtClean="0">
                <a:solidFill>
                  <a:srgbClr val="FF0000"/>
                </a:solidFill>
                <a:latin typeface="Courier"/>
                <a:cs typeface="Courier"/>
              </a:rPr>
              <a:t>add</a:t>
            </a:r>
            <a:r>
              <a:rPr lang="en-US" altLang="zh-CN" dirty="0" smtClean="0">
                <a:latin typeface="Courier"/>
                <a:cs typeface="Courier"/>
              </a:rPr>
              <a:t>(</a:t>
            </a:r>
            <a:r>
              <a:rPr lang="en-US" altLang="zh-CN" dirty="0" smtClean="0">
                <a:solidFill>
                  <a:srgbClr val="FF0000"/>
                </a:solidFill>
                <a:latin typeface="Courier"/>
                <a:cs typeface="Courier"/>
              </a:rPr>
              <a:t>iResults1MB</a:t>
            </a:r>
            <a:r>
              <a:rPr lang="en-US" altLang="zh-CN" dirty="0" smtClean="0">
                <a:latin typeface="Courier"/>
                <a:cs typeface="Courier"/>
              </a:rPr>
              <a:t>); </a:t>
            </a:r>
            <a:endParaRPr lang="en-US" dirty="0">
              <a:solidFill>
                <a:srgbClr val="A6A6A6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rgbClr val="A6A6A6"/>
                </a:solidFill>
                <a:latin typeface="Courier"/>
                <a:cs typeface="Courier"/>
              </a:rPr>
              <a:t>     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emit(</a:t>
            </a:r>
            <a:r>
              <a:rPr lang="en-US" dirty="0" err="1">
                <a:solidFill>
                  <a:srgbClr val="A6A6A6"/>
                </a:solidFill>
                <a:latin typeface="Courier"/>
                <a:cs typeface="Courier"/>
              </a:rPr>
              <a:t>newKey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, </a:t>
            </a:r>
            <a:r>
              <a:rPr lang="en-US" dirty="0" err="1">
                <a:solidFill>
                  <a:srgbClr val="A6A6A6"/>
                </a:solidFill>
                <a:latin typeface="Courier"/>
                <a:cs typeface="Courier"/>
              </a:rPr>
              <a:t>newValue</a:t>
            </a:r>
            <a:r>
              <a:rPr lang="en-US" dirty="0">
                <a:solidFill>
                  <a:srgbClr val="A6A6A6"/>
                </a:solidFill>
                <a:latin typeface="Courier"/>
                <a:cs typeface="Courier"/>
              </a:rPr>
              <a:t>); </a:t>
            </a:r>
            <a:endParaRPr lang="en-US" dirty="0" smtClean="0">
              <a:solidFill>
                <a:srgbClr val="A6A6A6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  </a:t>
            </a:r>
            <a:r>
              <a:rPr lang="en-US" dirty="0" smtClean="0">
                <a:latin typeface="Courier"/>
                <a:cs typeface="Courier"/>
              </a:rPr>
              <a:t>}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endParaRPr lang="en-US" dirty="0">
              <a:solidFill>
                <a:schemeClr val="bg2">
                  <a:lumMod val="50000"/>
                </a:schemeClr>
              </a:solidFill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}</a:t>
            </a:r>
          </a:p>
        </p:txBody>
      </p:sp>
      <p:sp>
        <p:nvSpPr>
          <p:cNvPr id="9" name="Rectangle 8"/>
          <p:cNvSpPr/>
          <p:nvPr/>
        </p:nvSpPr>
        <p:spPr>
          <a:xfrm>
            <a:off x="5086856" y="5203364"/>
            <a:ext cx="3307496" cy="523220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如果输入</a:t>
            </a:r>
            <a:r>
              <a:rPr 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&lt;k, v&gt; records</a:t>
            </a:r>
            <a:r>
              <a:rPr lang="zh-CN" alt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过多</a:t>
            </a:r>
            <a:r>
              <a:rPr 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=&gt; </a:t>
            </a:r>
          </a:p>
          <a:p>
            <a:pPr algn="ctr"/>
            <a:r>
              <a:rPr lang="zh-CN" alt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累积的中间计算结果过大</a:t>
            </a:r>
            <a:r>
              <a:rPr lang="en-US" sz="14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  </a:t>
            </a:r>
            <a:endParaRPr lang="en-US" sz="14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30696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412750"/>
            <a:ext cx="8321533" cy="846667"/>
          </a:xfrm>
        </p:spPr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RQ</a:t>
            </a:r>
            <a:r>
              <a:rPr lang="en-US" altLang="zh-CN" dirty="0" smtClean="0">
                <a:latin typeface="Arial"/>
                <a:cs typeface="Arial"/>
              </a:rPr>
              <a:t>2</a:t>
            </a:r>
            <a:r>
              <a:rPr lang="en-US" dirty="0" smtClean="0">
                <a:latin typeface="Arial"/>
                <a:cs typeface="Arial"/>
              </a:rPr>
              <a:t>: </a:t>
            </a:r>
            <a:r>
              <a:rPr lang="zh-CN" altLang="en-US" dirty="0" smtClean="0">
                <a:latin typeface="Arial"/>
                <a:cs typeface="Arial"/>
              </a:rPr>
              <a:t>内存溢出错误修复方法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22</a:t>
            </a:fld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8991247" y="549540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326347"/>
              </p:ext>
            </p:extLst>
          </p:nvPr>
        </p:nvGraphicFramePr>
        <p:xfrm>
          <a:off x="209605" y="1575925"/>
          <a:ext cx="8754073" cy="3939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5979"/>
                <a:gridCol w="2182353"/>
                <a:gridCol w="3637256"/>
                <a:gridCol w="406880"/>
                <a:gridCol w="406814"/>
                <a:gridCol w="924791"/>
              </a:tblGrid>
              <a:tr h="494244">
                <a:tc>
                  <a:txBody>
                    <a:bodyPr/>
                    <a:lstStyle/>
                    <a:p>
                      <a:r>
                        <a:rPr lang="zh-CN" altLang="en-US" sz="14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类别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72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错误原因类型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修复方法类型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配置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代码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错误个数</a:t>
                      </a: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(</a:t>
                      </a:r>
                      <a:r>
                        <a:rPr lang="zh-CN" altLang="en-US" sz="14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修复个数</a:t>
                      </a: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)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</a:tr>
              <a:tr h="221922">
                <a:tc rowSpan="2">
                  <a:txBody>
                    <a:bodyPr/>
                    <a:lstStyle/>
                    <a:p>
                      <a:r>
                        <a:rPr lang="zh-CN" altLang="en-US" sz="1400" b="1" dirty="0" smtClean="0">
                          <a:solidFill>
                            <a:srgbClr val="800000"/>
                          </a:solidFill>
                          <a:latin typeface="Arial"/>
                          <a:ea typeface="黑体"/>
                          <a:cs typeface="Arial"/>
                        </a:rPr>
                        <a:t>减少数据存储</a:t>
                      </a:r>
                      <a:endParaRPr lang="en-US" sz="1400" b="1" dirty="0">
                        <a:solidFill>
                          <a:srgbClr val="800000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72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Arial"/>
                          <a:ea typeface="黑体"/>
                          <a:cs typeface="Arial"/>
                        </a:rPr>
                        <a:t>框架缓冲了大量中间数据</a:t>
                      </a:r>
                      <a:endParaRPr lang="en-US" sz="14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降低缓冲区大小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  <a:sym typeface="Zapf Dingbats"/>
                        </a:rPr>
                        <a:t>✓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</a:rPr>
                        <a:t>6 (6)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281774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Arial"/>
                          <a:ea typeface="黑体"/>
                          <a:cs typeface="Arial"/>
                        </a:rPr>
                        <a:t>框架缓存了大量重用数据</a:t>
                      </a:r>
                      <a:endParaRPr lang="en-US" sz="14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降低缓存界限，或使用基于磁盘的缓存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  <a:sym typeface="Zapf Dingbats"/>
                        </a:rPr>
                        <a:t>✓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</a:rPr>
                        <a:t>2</a:t>
                      </a:r>
                      <a:r>
                        <a:rPr lang="en-US" sz="1400" baseline="0" dirty="0" smtClean="0">
                          <a:latin typeface="Arial"/>
                          <a:ea typeface="黑体"/>
                          <a:cs typeface="Arial"/>
                        </a:rPr>
                        <a:t> (2)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292309">
                <a:tc rowSpan="3">
                  <a:txBody>
                    <a:bodyPr/>
                    <a:lstStyle/>
                    <a:p>
                      <a:r>
                        <a:rPr lang="zh-CN" altLang="en-US" sz="1400" b="1" dirty="0" smtClean="0">
                          <a:solidFill>
                            <a:srgbClr val="800000"/>
                          </a:solidFill>
                          <a:latin typeface="Arial"/>
                          <a:ea typeface="黑体"/>
                          <a:cs typeface="Arial"/>
                        </a:rPr>
                        <a:t>减小运行时的中间数据量</a:t>
                      </a:r>
                      <a:endParaRPr lang="en-US" sz="1400" b="1" dirty="0">
                        <a:solidFill>
                          <a:srgbClr val="800000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72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Arial"/>
                          <a:ea typeface="黑体"/>
                          <a:cs typeface="Arial"/>
                        </a:rPr>
                        <a:t>数据划分不恰当</a:t>
                      </a:r>
                      <a:endParaRPr lang="en-US" sz="14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增加</a:t>
                      </a:r>
                      <a:r>
                        <a:rPr lang="en-US" altLang="zh-CN" sz="1200" dirty="0" smtClean="0">
                          <a:latin typeface="Arial"/>
                          <a:ea typeface="黑体"/>
                          <a:cs typeface="Arial"/>
                        </a:rPr>
                        <a:t>partition</a:t>
                      </a:r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个数，或者更改</a:t>
                      </a:r>
                      <a:r>
                        <a:rPr lang="en-US" altLang="zh-CN" sz="1200" dirty="0" smtClean="0">
                          <a:latin typeface="Arial"/>
                          <a:ea typeface="黑体"/>
                          <a:cs typeface="Arial"/>
                        </a:rPr>
                        <a:t>partition</a:t>
                      </a:r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函数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  <a:sym typeface="Zapf Dingbats"/>
                        </a:rPr>
                        <a:t>✓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</a:rPr>
                        <a:t>12 (6)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17510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热点</a:t>
                      </a:r>
                      <a:r>
                        <a:rPr lang="en-US" altLang="zh-CN" sz="14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key</a:t>
                      </a:r>
                      <a:endParaRPr lang="en-US" sz="14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重新设计</a:t>
                      </a:r>
                      <a:r>
                        <a:rPr lang="en-US" altLang="zh-CN" sz="1200" dirty="0" smtClean="0">
                          <a:latin typeface="Arial"/>
                          <a:ea typeface="黑体"/>
                          <a:cs typeface="Arial"/>
                        </a:rPr>
                        <a:t>key</a:t>
                      </a:r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（比如使用组合</a:t>
                      </a:r>
                      <a:r>
                        <a:rPr lang="en-US" altLang="zh-CN" sz="1200" dirty="0" smtClean="0">
                          <a:latin typeface="Arial"/>
                          <a:ea typeface="黑体"/>
                          <a:cs typeface="Arial"/>
                        </a:rPr>
                        <a:t>key</a:t>
                      </a:r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）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  <a:sym typeface="Zapf Dingbats"/>
                        </a:rPr>
                        <a:t>✓</a:t>
                      </a:r>
                      <a:endParaRPr lang="en-US" sz="14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</a:rPr>
                        <a:t>3 (0)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18563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Arial"/>
                          <a:ea typeface="黑体"/>
                          <a:cs typeface="Arial"/>
                        </a:rPr>
                        <a:t>单个</a:t>
                      </a:r>
                      <a:r>
                        <a:rPr lang="en-US" altLang="zh-CN" sz="1400" dirty="0" smtClean="0">
                          <a:latin typeface="Arial"/>
                          <a:ea typeface="黑体"/>
                          <a:cs typeface="Arial"/>
                        </a:rPr>
                        <a:t>key/value record</a:t>
                      </a:r>
                      <a:r>
                        <a:rPr lang="zh-CN" altLang="en-US" sz="1400" dirty="0" smtClean="0">
                          <a:latin typeface="Arial"/>
                          <a:ea typeface="黑体"/>
                          <a:cs typeface="Arial"/>
                        </a:rPr>
                        <a:t>过大</a:t>
                      </a:r>
                      <a:endParaRPr lang="en-US" sz="14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把大的</a:t>
                      </a:r>
                      <a:r>
                        <a:rPr lang="en-US" altLang="zh-CN" sz="1200" dirty="0" smtClean="0">
                          <a:latin typeface="Arial"/>
                          <a:ea typeface="黑体"/>
                          <a:cs typeface="Arial"/>
                        </a:rPr>
                        <a:t>record</a:t>
                      </a:r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拆分成小的</a:t>
                      </a:r>
                      <a:r>
                        <a:rPr lang="en-US" altLang="zh-CN" sz="1200" dirty="0" smtClean="0">
                          <a:latin typeface="Arial"/>
                          <a:ea typeface="黑体"/>
                          <a:cs typeface="Arial"/>
                        </a:rPr>
                        <a:t>records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  <a:sym typeface="Zapf Dingbats"/>
                        </a:rPr>
                        <a:t>✓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</a:rPr>
                        <a:t>4 (1)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294807">
                <a:tc rowSpan="6">
                  <a:txBody>
                    <a:bodyPr/>
                    <a:lstStyle/>
                    <a:p>
                      <a:r>
                        <a:rPr lang="zh-CN" altLang="en-US" sz="1400" b="1" dirty="0" smtClean="0">
                          <a:solidFill>
                            <a:srgbClr val="800000"/>
                          </a:solidFill>
                          <a:latin typeface="Arial"/>
                          <a:ea typeface="黑体"/>
                          <a:cs typeface="Arial"/>
                        </a:rPr>
                        <a:t>优化用户代码</a:t>
                      </a:r>
                      <a:endParaRPr lang="en-US" sz="1400" b="1" dirty="0">
                        <a:solidFill>
                          <a:srgbClr val="800000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72000" marR="36000" marT="36000" marB="36000" anchor="ctr">
                    <a:noFill/>
                  </a:tcPr>
                </a:tc>
                <a:tc rowSpan="4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Arial"/>
                          <a:ea typeface="黑体"/>
                          <a:cs typeface="Arial"/>
                        </a:rPr>
                        <a:t>累积中间计算结果过大</a:t>
                      </a:r>
                      <a:endParaRPr lang="en-US" sz="1400" dirty="0" smtClean="0">
                        <a:solidFill>
                          <a:schemeClr val="tx1"/>
                        </a:solidFill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将累积操作变成流式操作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  <a:sym typeface="Zapf Dingbats"/>
                        </a:rPr>
                        <a:t>✓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</a:rPr>
                        <a:t>2 (2)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178701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 vMerge="1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把累积操作拆分成多个轻量级操作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  <a:sym typeface="Zapf Dingbats"/>
                        </a:rPr>
                        <a:t>✓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</a:rPr>
                        <a:t>3 (1)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19666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 vMerge="1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把部分累积计算结果移存到磁盘上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  <a:sym typeface="Zapf Dingbats"/>
                        </a:rPr>
                        <a:t>✓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</a:rPr>
                        <a:t>3 (1)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18254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 vMerge="1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跳过异常大的</a:t>
                      </a:r>
                      <a:r>
                        <a:rPr lang="en-US" altLang="zh-CN" sz="1200" dirty="0" smtClean="0">
                          <a:latin typeface="Arial"/>
                          <a:ea typeface="黑体"/>
                          <a:cs typeface="Arial"/>
                        </a:rPr>
                        <a:t>records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  <a:sym typeface="Zapf Dingbats"/>
                        </a:rPr>
                        <a:t>✓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</a:rPr>
                        <a:t>2</a:t>
                      </a:r>
                      <a:r>
                        <a:rPr lang="en-US" sz="1400" baseline="0" dirty="0" smtClean="0">
                          <a:latin typeface="Arial"/>
                          <a:ea typeface="黑体"/>
                          <a:cs typeface="Arial"/>
                        </a:rPr>
                        <a:t> (2)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10677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36000" marR="36000" marT="36000" marB="36000"/>
                </a:tc>
                <a:tc row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latin typeface="Arial"/>
                          <a:ea typeface="黑体"/>
                          <a:cs typeface="Arial"/>
                        </a:rPr>
                        <a:t>Driver</a:t>
                      </a:r>
                      <a:r>
                        <a:rPr lang="zh-CN" altLang="en-US" sz="1400" dirty="0" smtClean="0">
                          <a:latin typeface="Arial"/>
                          <a:ea typeface="黑体"/>
                          <a:cs typeface="Arial"/>
                        </a:rPr>
                        <a:t>收集的计算结果太大</a:t>
                      </a:r>
                      <a:endParaRPr lang="en-US" sz="14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使用树形聚合来替代直接的结果收集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  <a:sym typeface="Zapf Dingbats"/>
                        </a:rPr>
                        <a:t>✓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</a:rPr>
                        <a:t>3 (2)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0">
                <a:tc vMerge="1">
                  <a:txBody>
                    <a:bodyPr/>
                    <a:lstStyle/>
                    <a:p>
                      <a:endParaRPr lang="en-US" sz="1400" b="1" dirty="0">
                        <a:solidFill>
                          <a:srgbClr val="393BAA"/>
                        </a:solidFill>
                        <a:latin typeface="Arial"/>
                        <a:cs typeface="Arial"/>
                      </a:endParaRPr>
                    </a:p>
                  </a:txBody>
                  <a:tcPr marL="72000" marR="36000" marT="36000" marB="36000" anchor="ctr"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调整应用本身的参数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  <a:sym typeface="Zapf Dingbats"/>
                        </a:rPr>
                        <a:t>✓</a:t>
                      </a:r>
                      <a:endParaRPr lang="en-US" sz="14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Arial"/>
                          <a:ea typeface="黑体"/>
                          <a:cs typeface="Arial"/>
                        </a:rPr>
                        <a:t>2 (2)</a:t>
                      </a:r>
                      <a:endParaRPr lang="en-US" sz="14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  <a:tr h="164834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latin typeface="Arial"/>
                          <a:ea typeface="黑体"/>
                          <a:cs typeface="Arial"/>
                        </a:rPr>
                        <a:t>总数</a:t>
                      </a:r>
                      <a:endParaRPr lang="en-US" sz="1400" b="1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72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latin typeface="Arial"/>
                          <a:ea typeface="黑体"/>
                          <a:cs typeface="Arial"/>
                        </a:rPr>
                        <a:t>42 (25)</a:t>
                      </a:r>
                      <a:endParaRPr lang="en-US" sz="1400" b="1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36000" marB="36000">
                    <a:noFill/>
                  </a:tcPr>
                </a:tc>
              </a:tr>
            </a:tbl>
          </a:graphicData>
        </a:graphic>
      </p:graphicFrame>
      <p:sp>
        <p:nvSpPr>
          <p:cNvPr id="93" name="Rectangle 92"/>
          <p:cNvSpPr/>
          <p:nvPr/>
        </p:nvSpPr>
        <p:spPr>
          <a:xfrm flipH="1">
            <a:off x="209602" y="2100381"/>
            <a:ext cx="8754073" cy="524455"/>
          </a:xfrm>
          <a:prstGeom prst="rect">
            <a:avLst/>
          </a:prstGeom>
          <a:noFill/>
          <a:ln w="38100" cmpd="sng">
            <a:solidFill>
              <a:srgbClr val="8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  <p:sp>
        <p:nvSpPr>
          <p:cNvPr id="94" name="Rectangle 93"/>
          <p:cNvSpPr/>
          <p:nvPr/>
        </p:nvSpPr>
        <p:spPr>
          <a:xfrm flipH="1">
            <a:off x="209601" y="2624838"/>
            <a:ext cx="8754073" cy="889700"/>
          </a:xfrm>
          <a:prstGeom prst="rect">
            <a:avLst/>
          </a:prstGeom>
          <a:noFill/>
          <a:ln w="38100" cmpd="sng">
            <a:solidFill>
              <a:srgbClr val="8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  <p:sp>
        <p:nvSpPr>
          <p:cNvPr id="95" name="Rectangle 94"/>
          <p:cNvSpPr/>
          <p:nvPr/>
        </p:nvSpPr>
        <p:spPr>
          <a:xfrm flipH="1">
            <a:off x="209598" y="3514538"/>
            <a:ext cx="8754073" cy="1718948"/>
          </a:xfrm>
          <a:prstGeom prst="rect">
            <a:avLst/>
          </a:prstGeom>
          <a:noFill/>
          <a:ln w="38100" cmpd="sng">
            <a:solidFill>
              <a:srgbClr val="8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2988764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4" grpId="0" animBg="1"/>
      <p:bldP spid="9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412750"/>
            <a:ext cx="8321533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</a:t>
            </a:r>
            <a:r>
              <a:rPr lang="en-US" altLang="zh-CN" dirty="0">
                <a:latin typeface="Arial"/>
                <a:cs typeface="Arial"/>
              </a:rPr>
              <a:t>2</a:t>
            </a:r>
            <a:r>
              <a:rPr lang="en-US" dirty="0">
                <a:latin typeface="Arial"/>
                <a:cs typeface="Arial"/>
              </a:rPr>
              <a:t>: </a:t>
            </a:r>
            <a:r>
              <a:rPr lang="zh-CN" altLang="en-US" dirty="0">
                <a:latin typeface="Arial"/>
                <a:cs typeface="Arial"/>
              </a:rPr>
              <a:t>内存溢出错误修复方法</a:t>
            </a:r>
            <a:endParaRPr lang="en-US" sz="28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800000"/>
                </a:solidFill>
                <a:latin typeface="Arial"/>
                <a:cs typeface="Arial"/>
              </a:rPr>
              <a:t>修复热点</a:t>
            </a:r>
            <a:r>
              <a:rPr lang="en-US" altLang="zh-CN" b="1" dirty="0" smtClean="0">
                <a:solidFill>
                  <a:srgbClr val="800000"/>
                </a:solidFill>
                <a:latin typeface="Arial"/>
                <a:cs typeface="Arial"/>
              </a:rPr>
              <a:t>Key</a:t>
            </a:r>
            <a:r>
              <a:rPr lang="zh-CN" altLang="en-US" b="1" dirty="0" smtClean="0">
                <a:solidFill>
                  <a:srgbClr val="800000"/>
                </a:solidFill>
                <a:latin typeface="Arial"/>
                <a:cs typeface="Arial"/>
              </a:rPr>
              <a:t>问题</a:t>
            </a:r>
            <a:endParaRPr lang="zh-TW" altLang="en-US" b="1" dirty="0" smtClean="0">
              <a:solidFill>
                <a:srgbClr val="800000"/>
              </a:solidFill>
              <a:latin typeface="Arial"/>
              <a:cs typeface="Arial"/>
            </a:endParaRPr>
          </a:p>
          <a:p>
            <a:pPr lvl="1"/>
            <a:r>
              <a:rPr lang="en-US" altLang="zh-CN" dirty="0" smtClean="0"/>
              <a:t>Lower framework buffer size</a:t>
            </a:r>
          </a:p>
          <a:p>
            <a:pPr lvl="2"/>
            <a:r>
              <a:rPr lang="zh-CN" altLang="en-US" dirty="0" smtClean="0">
                <a:latin typeface="Arial"/>
                <a:cs typeface="Arial"/>
              </a:rPr>
              <a:t>使用组合</a:t>
            </a:r>
            <a:r>
              <a:rPr lang="en-US" altLang="zh-CN" dirty="0" smtClean="0">
                <a:latin typeface="Arial"/>
                <a:cs typeface="Arial"/>
              </a:rPr>
              <a:t>key: </a:t>
            </a:r>
            <a:r>
              <a:rPr lang="en-US" altLang="zh-CN" dirty="0">
                <a:latin typeface="Arial"/>
                <a:cs typeface="Arial"/>
              </a:rPr>
              <a:t>&lt;</a:t>
            </a:r>
            <a:r>
              <a:rPr lang="en-US" altLang="zh-CN" i="1" dirty="0">
                <a:latin typeface="Arial"/>
                <a:cs typeface="Arial"/>
              </a:rPr>
              <a:t>k</a:t>
            </a:r>
            <a:r>
              <a:rPr lang="en-US" altLang="zh-CN" dirty="0">
                <a:latin typeface="Arial"/>
                <a:cs typeface="Arial"/>
              </a:rPr>
              <a:t>, </a:t>
            </a:r>
            <a:r>
              <a:rPr lang="en-US" altLang="zh-CN" i="1" dirty="0">
                <a:latin typeface="Arial"/>
                <a:cs typeface="Arial"/>
              </a:rPr>
              <a:t>v</a:t>
            </a:r>
            <a:r>
              <a:rPr lang="en-US" altLang="zh-CN" dirty="0">
                <a:latin typeface="Arial"/>
                <a:cs typeface="Arial"/>
              </a:rPr>
              <a:t>&gt; =&gt; &lt;(</a:t>
            </a:r>
            <a:r>
              <a:rPr lang="en-US" altLang="zh-CN" i="1" dirty="0">
                <a:latin typeface="Arial"/>
                <a:cs typeface="Arial"/>
              </a:rPr>
              <a:t>k</a:t>
            </a:r>
            <a:r>
              <a:rPr lang="en-US" altLang="zh-CN" dirty="0">
                <a:latin typeface="Arial"/>
                <a:cs typeface="Arial"/>
              </a:rPr>
              <a:t>, </a:t>
            </a:r>
            <a:r>
              <a:rPr lang="en-US" altLang="zh-CN" i="1" dirty="0">
                <a:latin typeface="Arial"/>
                <a:cs typeface="Arial"/>
              </a:rPr>
              <a:t>k</a:t>
            </a:r>
            <a:r>
              <a:rPr lang="en-US" altLang="zh-CN" dirty="0">
                <a:latin typeface="Arial"/>
                <a:cs typeface="Arial"/>
              </a:rPr>
              <a:t>’), </a:t>
            </a:r>
            <a:r>
              <a:rPr lang="en-US" altLang="zh-CN" i="1" dirty="0">
                <a:latin typeface="Arial"/>
                <a:cs typeface="Arial"/>
              </a:rPr>
              <a:t>v</a:t>
            </a:r>
            <a:r>
              <a:rPr lang="en-US" altLang="zh-CN" dirty="0">
                <a:latin typeface="Arial"/>
                <a:cs typeface="Arial"/>
              </a:rPr>
              <a:t>&gt;</a:t>
            </a:r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 smtClean="0"/>
          </a:p>
          <a:p>
            <a:pPr marL="457200" lvl="1" indent="0">
              <a:buNone/>
            </a:pP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23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228738" y="2080309"/>
            <a:ext cx="6270381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类型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 2: </a:t>
            </a:r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重新设计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key</a:t>
            </a:r>
            <a:endParaRPr lang="en-US" altLang="zh-CN" dirty="0">
              <a:solidFill>
                <a:srgbClr val="FFFFFF"/>
              </a:solidFill>
              <a:latin typeface="Arial"/>
              <a:ea typeface="黑体"/>
              <a:cs typeface="Arial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965" y="3222570"/>
            <a:ext cx="6732923" cy="28304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8" name="Rectangle 47"/>
          <p:cNvSpPr/>
          <p:nvPr/>
        </p:nvSpPr>
        <p:spPr>
          <a:xfrm>
            <a:off x="2152702" y="5120209"/>
            <a:ext cx="1709556" cy="357011"/>
          </a:xfrm>
          <a:prstGeom prst="rect">
            <a:avLst/>
          </a:prstGeom>
          <a:noFill/>
          <a:ln w="571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1349551" y="5120209"/>
            <a:ext cx="803151" cy="357011"/>
          </a:xfrm>
          <a:prstGeom prst="rect">
            <a:avLst/>
          </a:prstGeom>
          <a:noFill/>
          <a:ln w="571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849604" y="6188334"/>
            <a:ext cx="4241412" cy="338554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&lt;k4, list(v)&gt; </a:t>
            </a:r>
            <a:r>
              <a:rPr lang="zh-CN" altLang="en-US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远远大于</a:t>
            </a:r>
            <a:r>
              <a:rPr lang="en-US" altLang="zh-CN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&lt;k1, list(v)&gt;</a:t>
            </a:r>
            <a:endParaRPr lang="en-US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sp>
        <p:nvSpPr>
          <p:cNvPr id="51" name="Explosion 1 50"/>
          <p:cNvSpPr/>
          <p:nvPr/>
        </p:nvSpPr>
        <p:spPr>
          <a:xfrm>
            <a:off x="2652940" y="5419575"/>
            <a:ext cx="911587" cy="768759"/>
          </a:xfrm>
          <a:prstGeom prst="irregularSeal1">
            <a:avLst/>
          </a:prstGeom>
          <a:solidFill>
            <a:srgbClr val="393BAA"/>
          </a:solidFill>
          <a:ln>
            <a:solidFill>
              <a:srgbClr val="393B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Arial"/>
                <a:cs typeface="Arial"/>
              </a:rPr>
              <a:t>OOM</a:t>
            </a:r>
            <a:endParaRPr lang="en-US" sz="1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0941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412750"/>
            <a:ext cx="8321533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</a:t>
            </a:r>
            <a:r>
              <a:rPr lang="en-US" altLang="zh-CN" dirty="0">
                <a:latin typeface="Arial"/>
                <a:cs typeface="Arial"/>
              </a:rPr>
              <a:t>2</a:t>
            </a:r>
            <a:r>
              <a:rPr lang="en-US" dirty="0">
                <a:latin typeface="Arial"/>
                <a:cs typeface="Arial"/>
              </a:rPr>
              <a:t>: </a:t>
            </a:r>
            <a:r>
              <a:rPr lang="zh-CN" altLang="en-US" dirty="0">
                <a:latin typeface="Arial"/>
                <a:cs typeface="Arial"/>
              </a:rPr>
              <a:t>内存溢出错误修复方法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400" y="3222000"/>
            <a:ext cx="6731018" cy="2829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6" name="Rectangle 55"/>
          <p:cNvSpPr/>
          <p:nvPr/>
        </p:nvSpPr>
        <p:spPr>
          <a:xfrm>
            <a:off x="2138823" y="5104371"/>
            <a:ext cx="748118" cy="367507"/>
          </a:xfrm>
          <a:prstGeom prst="rect">
            <a:avLst/>
          </a:prstGeom>
          <a:noFill/>
          <a:ln w="57150" cmpd="sng">
            <a:solidFill>
              <a:srgbClr val="8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2886940" y="5104371"/>
            <a:ext cx="978505" cy="367507"/>
          </a:xfrm>
          <a:prstGeom prst="rect">
            <a:avLst/>
          </a:prstGeom>
          <a:noFill/>
          <a:ln w="57150" cmpd="sng">
            <a:solidFill>
              <a:srgbClr val="8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1065926" y="6100055"/>
            <a:ext cx="3708061" cy="338554"/>
          </a:xfrm>
          <a:prstGeom prst="rect">
            <a:avLst/>
          </a:prstGeom>
          <a:solidFill>
            <a:srgbClr val="80000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使用组合</a:t>
            </a:r>
            <a:r>
              <a:rPr lang="en-US" altLang="zh-CN" sz="1600" dirty="0" smtClean="0">
                <a:solidFill>
                  <a:schemeClr val="bg1"/>
                </a:solidFill>
                <a:latin typeface="Arial"/>
                <a:cs typeface="Arial"/>
              </a:rPr>
              <a:t>key </a:t>
            </a:r>
            <a:r>
              <a:rPr lang="en-US" sz="1600" dirty="0" smtClean="0">
                <a:solidFill>
                  <a:schemeClr val="bg1"/>
                </a:solidFill>
                <a:latin typeface="Arial"/>
                <a:cs typeface="Arial"/>
              </a:rPr>
              <a:t>&lt;(k, 1/2), v&gt;</a:t>
            </a:r>
            <a:endParaRPr lang="en-US" sz="1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38823" y="5104371"/>
            <a:ext cx="1726622" cy="367507"/>
          </a:xfrm>
          <a:prstGeom prst="rect">
            <a:avLst/>
          </a:prstGeom>
          <a:noFill/>
          <a:ln w="57150" cmpd="sng">
            <a:solidFill>
              <a:srgbClr val="8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800000"/>
                </a:solidFill>
                <a:latin typeface="Arial"/>
                <a:cs typeface="Arial"/>
              </a:rPr>
              <a:t>修复热点</a:t>
            </a:r>
            <a:r>
              <a:rPr lang="en-US" altLang="zh-CN" b="1" dirty="0" smtClean="0">
                <a:solidFill>
                  <a:srgbClr val="800000"/>
                </a:solidFill>
                <a:latin typeface="Arial"/>
                <a:cs typeface="Arial"/>
              </a:rPr>
              <a:t>Key</a:t>
            </a:r>
            <a:r>
              <a:rPr lang="zh-CN" altLang="en-US" b="1" dirty="0" smtClean="0">
                <a:solidFill>
                  <a:srgbClr val="800000"/>
                </a:solidFill>
                <a:latin typeface="Arial"/>
                <a:cs typeface="Arial"/>
              </a:rPr>
              <a:t>问题</a:t>
            </a:r>
            <a:endParaRPr lang="zh-TW" altLang="en-US" b="1" dirty="0">
              <a:solidFill>
                <a:srgbClr val="800000"/>
              </a:solidFill>
              <a:latin typeface="Arial"/>
              <a:cs typeface="Arial"/>
            </a:endParaRPr>
          </a:p>
          <a:p>
            <a:pPr lvl="1"/>
            <a:r>
              <a:rPr lang="en-US" altLang="zh-CN" dirty="0" smtClean="0"/>
              <a:t>Lower framework buffer size</a:t>
            </a:r>
          </a:p>
          <a:p>
            <a:pPr lvl="2"/>
            <a:r>
              <a:rPr lang="zh-CN" altLang="en-US" dirty="0" smtClean="0">
                <a:latin typeface="Arial"/>
                <a:cs typeface="Arial"/>
              </a:rPr>
              <a:t>使用组合</a:t>
            </a:r>
            <a:r>
              <a:rPr lang="en-US" altLang="zh-CN" dirty="0" smtClean="0">
                <a:latin typeface="Arial"/>
                <a:cs typeface="Arial"/>
              </a:rPr>
              <a:t>key: </a:t>
            </a:r>
            <a:r>
              <a:rPr lang="en-US" altLang="zh-CN" dirty="0">
                <a:latin typeface="Arial"/>
                <a:cs typeface="Arial"/>
              </a:rPr>
              <a:t>&lt;</a:t>
            </a:r>
            <a:r>
              <a:rPr lang="en-US" altLang="zh-CN" i="1" dirty="0">
                <a:latin typeface="Arial"/>
                <a:cs typeface="Arial"/>
              </a:rPr>
              <a:t>k</a:t>
            </a:r>
            <a:r>
              <a:rPr lang="en-US" altLang="zh-CN" dirty="0">
                <a:latin typeface="Arial"/>
                <a:cs typeface="Arial"/>
              </a:rPr>
              <a:t>, </a:t>
            </a:r>
            <a:r>
              <a:rPr lang="en-US" altLang="zh-CN" i="1" dirty="0">
                <a:latin typeface="Arial"/>
                <a:cs typeface="Arial"/>
              </a:rPr>
              <a:t>v</a:t>
            </a:r>
            <a:r>
              <a:rPr lang="en-US" altLang="zh-CN" dirty="0">
                <a:latin typeface="Arial"/>
                <a:cs typeface="Arial"/>
              </a:rPr>
              <a:t>&gt; =&gt; &lt;(</a:t>
            </a:r>
            <a:r>
              <a:rPr lang="en-US" altLang="zh-CN" i="1" dirty="0">
                <a:latin typeface="Arial"/>
                <a:cs typeface="Arial"/>
              </a:rPr>
              <a:t>k</a:t>
            </a:r>
            <a:r>
              <a:rPr lang="en-US" altLang="zh-CN" dirty="0">
                <a:latin typeface="Arial"/>
                <a:cs typeface="Arial"/>
              </a:rPr>
              <a:t>, </a:t>
            </a:r>
            <a:r>
              <a:rPr lang="en-US" altLang="zh-CN" i="1" dirty="0">
                <a:latin typeface="Arial"/>
                <a:cs typeface="Arial"/>
              </a:rPr>
              <a:t>k</a:t>
            </a:r>
            <a:r>
              <a:rPr lang="en-US" altLang="zh-CN" dirty="0">
                <a:latin typeface="Arial"/>
                <a:cs typeface="Arial"/>
              </a:rPr>
              <a:t>’), </a:t>
            </a:r>
            <a:r>
              <a:rPr lang="en-US" altLang="zh-CN" i="1" dirty="0">
                <a:latin typeface="Arial"/>
                <a:cs typeface="Arial"/>
              </a:rPr>
              <a:t>v</a:t>
            </a:r>
            <a:r>
              <a:rPr lang="en-US" altLang="zh-CN" dirty="0">
                <a:latin typeface="Arial"/>
                <a:cs typeface="Arial"/>
              </a:rPr>
              <a:t>&gt;</a:t>
            </a:r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 smtClean="0"/>
          </a:p>
          <a:p>
            <a:pPr marL="457200" lvl="1" indent="0">
              <a:buNone/>
            </a:pPr>
            <a:endParaRPr lang="en-US" altLang="zh-CN" dirty="0"/>
          </a:p>
        </p:txBody>
      </p:sp>
      <p:sp>
        <p:nvSpPr>
          <p:cNvPr id="14" name="Rectangle 13"/>
          <p:cNvSpPr/>
          <p:nvPr/>
        </p:nvSpPr>
        <p:spPr>
          <a:xfrm>
            <a:off x="1228738" y="2080309"/>
            <a:ext cx="6270381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>
            <a:spAutoFit/>
          </a:bodyPr>
          <a:lstStyle/>
          <a:p>
            <a:pPr marL="0" lvl="1"/>
            <a:r>
              <a:rPr lang="zh-CN" altLang="en-US" dirty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类型</a:t>
            </a:r>
            <a:r>
              <a:rPr lang="en-US" altLang="zh-CN" dirty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 2: </a:t>
            </a:r>
            <a:r>
              <a:rPr lang="zh-CN" altLang="en-US" dirty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重新设计</a:t>
            </a:r>
            <a:r>
              <a:rPr lang="en-US" altLang="zh-CN" dirty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key</a:t>
            </a:r>
          </a:p>
        </p:txBody>
      </p:sp>
    </p:spTree>
    <p:extLst>
      <p:ext uri="{BB962C8B-B14F-4D97-AF65-F5344CB8AC3E}">
        <p14:creationId xmlns:p14="http://schemas.microsoft.com/office/powerpoint/2010/main" val="2338691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412750"/>
            <a:ext cx="8321533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</a:t>
            </a:r>
            <a:r>
              <a:rPr lang="en-US" altLang="zh-CN" dirty="0">
                <a:latin typeface="Arial"/>
                <a:cs typeface="Arial"/>
              </a:rPr>
              <a:t>2</a:t>
            </a:r>
            <a:r>
              <a:rPr lang="en-US" dirty="0">
                <a:latin typeface="Arial"/>
                <a:cs typeface="Arial"/>
              </a:rPr>
              <a:t>: </a:t>
            </a:r>
            <a:r>
              <a:rPr lang="zh-CN" altLang="en-US" dirty="0">
                <a:latin typeface="Arial"/>
                <a:cs typeface="Arial"/>
              </a:rPr>
              <a:t>内存溢出错误修复方法</a:t>
            </a:r>
            <a:endParaRPr lang="en-US" sz="28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55952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800000"/>
                </a:solidFill>
                <a:latin typeface="Arial"/>
                <a:cs typeface="Arial"/>
              </a:rPr>
              <a:t>优化用户代码</a:t>
            </a:r>
            <a:endParaRPr lang="en-US" altLang="zh-CN" b="1" dirty="0" smtClean="0">
              <a:solidFill>
                <a:srgbClr val="800000"/>
              </a:solidFill>
              <a:latin typeface="Arial"/>
              <a:cs typeface="Arial"/>
            </a:endParaRPr>
          </a:p>
          <a:p>
            <a:pPr lvl="1"/>
            <a:r>
              <a:rPr lang="en-US" altLang="zh-CN" dirty="0" smtClean="0"/>
              <a:t>Lower framework buffer size</a:t>
            </a:r>
          </a:p>
          <a:p>
            <a:pPr marL="914400" lvl="2" indent="0">
              <a:buNone/>
            </a:pPr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 smtClean="0"/>
          </a:p>
          <a:p>
            <a:pPr marL="457200" lvl="1" indent="0">
              <a:buNone/>
            </a:pPr>
            <a:endParaRPr lang="en-US" altLang="zh-CN" sz="1800" dirty="0">
              <a:ea typeface="+mn-e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25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228738" y="2080309"/>
            <a:ext cx="6270381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类型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 1: </a:t>
            </a:r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将累积操作变成流式操作</a:t>
            </a:r>
            <a:endParaRPr lang="en-US" altLang="zh-CN" dirty="0">
              <a:solidFill>
                <a:srgbClr val="FFFFFF"/>
              </a:solidFill>
              <a:latin typeface="Arial"/>
              <a:ea typeface="黑体"/>
              <a:cs typeface="Arial"/>
            </a:endParaRP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176555"/>
              </p:ext>
            </p:extLst>
          </p:nvPr>
        </p:nvGraphicFramePr>
        <p:xfrm>
          <a:off x="5280676" y="3057090"/>
          <a:ext cx="1272524" cy="2926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6262"/>
                <a:gridCol w="636262"/>
              </a:tblGrid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A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95373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B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953735"/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469956"/>
              </p:ext>
            </p:extLst>
          </p:nvPr>
        </p:nvGraphicFramePr>
        <p:xfrm>
          <a:off x="1228738" y="3057090"/>
          <a:ext cx="1272524" cy="2926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6262"/>
                <a:gridCol w="636262"/>
              </a:tblGrid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A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B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14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Right Arrow 5"/>
          <p:cNvSpPr/>
          <p:nvPr/>
        </p:nvSpPr>
        <p:spPr>
          <a:xfrm>
            <a:off x="3010595" y="4346639"/>
            <a:ext cx="1215186" cy="29561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rgbClr val="800000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280676" y="3402227"/>
            <a:ext cx="1272524" cy="399314"/>
          </a:xfrm>
          <a:prstGeom prst="rect">
            <a:avLst/>
          </a:prstGeom>
          <a:noFill/>
          <a:ln w="57150" cmpd="sng">
            <a:solidFill>
              <a:srgbClr val="80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280676" y="3776182"/>
            <a:ext cx="1272524" cy="399314"/>
          </a:xfrm>
          <a:prstGeom prst="rect">
            <a:avLst/>
          </a:prstGeom>
          <a:noFill/>
          <a:ln w="57150" cmpd="sng">
            <a:solidFill>
              <a:srgbClr val="80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280676" y="4200600"/>
            <a:ext cx="1272524" cy="1416102"/>
          </a:xfrm>
          <a:prstGeom prst="rect">
            <a:avLst/>
          </a:prstGeom>
          <a:noFill/>
          <a:ln w="57150" cmpd="sng">
            <a:solidFill>
              <a:srgbClr val="80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280676" y="5616702"/>
            <a:ext cx="1272524" cy="399314"/>
          </a:xfrm>
          <a:prstGeom prst="rect">
            <a:avLst/>
          </a:prstGeom>
          <a:noFill/>
          <a:ln w="57150" cmpd="sng">
            <a:solidFill>
              <a:srgbClr val="80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916938" y="3402227"/>
            <a:ext cx="636262" cy="2580942"/>
          </a:xfrm>
          <a:prstGeom prst="rect">
            <a:avLst/>
          </a:prstGeom>
          <a:noFill/>
          <a:ln w="57150" cmpd="sng">
            <a:solidFill>
              <a:srgbClr val="80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117771" y="2578530"/>
            <a:ext cx="5045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Arial"/>
                <a:ea typeface="黑体"/>
                <a:cs typeface="Arial"/>
              </a:rPr>
              <a:t>例子：先进行</a:t>
            </a:r>
            <a:r>
              <a:rPr lang="en-US" dirty="0" err="1" smtClean="0">
                <a:latin typeface="Arial"/>
                <a:ea typeface="黑体"/>
                <a:cs typeface="Arial"/>
              </a:rPr>
              <a:t>groupBy</a:t>
            </a:r>
            <a:r>
              <a:rPr lang="en-US" dirty="0">
                <a:latin typeface="Arial"/>
                <a:ea typeface="黑体"/>
                <a:cs typeface="Arial"/>
              </a:rPr>
              <a:t>(A</a:t>
            </a:r>
            <a:r>
              <a:rPr lang="en-US" dirty="0" smtClean="0">
                <a:latin typeface="Arial"/>
                <a:ea typeface="黑体"/>
                <a:cs typeface="Arial"/>
              </a:rPr>
              <a:t>)</a:t>
            </a:r>
            <a:r>
              <a:rPr lang="zh-CN" altLang="en-US" dirty="0" smtClean="0">
                <a:latin typeface="Arial"/>
                <a:ea typeface="黑体"/>
                <a:cs typeface="Arial"/>
              </a:rPr>
              <a:t>，然后</a:t>
            </a:r>
            <a:r>
              <a:rPr lang="en-US" dirty="0" smtClean="0">
                <a:latin typeface="Arial"/>
                <a:ea typeface="黑体"/>
                <a:cs typeface="Arial"/>
              </a:rPr>
              <a:t>Sort</a:t>
            </a:r>
            <a:r>
              <a:rPr lang="en-US" dirty="0">
                <a:latin typeface="Arial"/>
                <a:ea typeface="黑体"/>
                <a:cs typeface="Arial"/>
              </a:rPr>
              <a:t>(B</a:t>
            </a:r>
            <a:r>
              <a:rPr lang="en-US" dirty="0" smtClean="0">
                <a:latin typeface="Arial"/>
                <a:ea typeface="黑体"/>
                <a:cs typeface="Arial"/>
              </a:rPr>
              <a:t>)</a:t>
            </a:r>
            <a:endParaRPr lang="en-US" dirty="0">
              <a:latin typeface="Arial"/>
              <a:ea typeface="黑体"/>
              <a:cs typeface="Arial"/>
            </a:endParaRPr>
          </a:p>
        </p:txBody>
      </p:sp>
      <p:sp>
        <p:nvSpPr>
          <p:cNvPr id="21" name="Right Arrow 20"/>
          <p:cNvSpPr/>
          <p:nvPr/>
        </p:nvSpPr>
        <p:spPr>
          <a:xfrm rot="5400000">
            <a:off x="6373419" y="4733300"/>
            <a:ext cx="1068937" cy="29561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rgbClr val="800000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Left Brace 2"/>
          <p:cNvSpPr/>
          <p:nvPr/>
        </p:nvSpPr>
        <p:spPr>
          <a:xfrm>
            <a:off x="5036819" y="3459521"/>
            <a:ext cx="177799" cy="316661"/>
          </a:xfrm>
          <a:prstGeom prst="leftBrace">
            <a:avLst/>
          </a:prstGeom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 Brace 18"/>
          <p:cNvSpPr/>
          <p:nvPr/>
        </p:nvSpPr>
        <p:spPr>
          <a:xfrm>
            <a:off x="5036819" y="3840216"/>
            <a:ext cx="177799" cy="316661"/>
          </a:xfrm>
          <a:prstGeom prst="leftBrace">
            <a:avLst/>
          </a:prstGeom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 Brace 21"/>
          <p:cNvSpPr/>
          <p:nvPr/>
        </p:nvSpPr>
        <p:spPr>
          <a:xfrm>
            <a:off x="5036819" y="4200600"/>
            <a:ext cx="177799" cy="1416102"/>
          </a:xfrm>
          <a:prstGeom prst="leftBrace">
            <a:avLst/>
          </a:prstGeom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eft Brace 22"/>
          <p:cNvSpPr/>
          <p:nvPr/>
        </p:nvSpPr>
        <p:spPr>
          <a:xfrm>
            <a:off x="5036819" y="5626862"/>
            <a:ext cx="177799" cy="389154"/>
          </a:xfrm>
          <a:prstGeom prst="leftBrace">
            <a:avLst/>
          </a:prstGeom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655548" y="4692931"/>
            <a:ext cx="13521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Arial"/>
                <a:cs typeface="Arial"/>
              </a:rPr>
              <a:t>groupBy</a:t>
            </a:r>
            <a:r>
              <a:rPr lang="en-US" dirty="0">
                <a:latin typeface="Arial"/>
                <a:cs typeface="Arial"/>
              </a:rPr>
              <a:t>(A)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203504" y="4533514"/>
            <a:ext cx="14832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Sort(B</a:t>
            </a:r>
            <a:r>
              <a:rPr lang="en-US" dirty="0" smtClean="0">
                <a:latin typeface="Arial"/>
                <a:cs typeface="Arial"/>
              </a:rPr>
              <a:t>) in each group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6645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412750"/>
            <a:ext cx="8321533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</a:t>
            </a:r>
            <a:r>
              <a:rPr lang="en-US" altLang="zh-CN" dirty="0">
                <a:latin typeface="Arial"/>
                <a:cs typeface="Arial"/>
              </a:rPr>
              <a:t>2</a:t>
            </a:r>
            <a:r>
              <a:rPr lang="en-US" dirty="0">
                <a:latin typeface="Arial"/>
                <a:cs typeface="Arial"/>
              </a:rPr>
              <a:t>: </a:t>
            </a:r>
            <a:r>
              <a:rPr lang="zh-CN" altLang="en-US" dirty="0">
                <a:latin typeface="Arial"/>
                <a:cs typeface="Arial"/>
              </a:rPr>
              <a:t>内存溢出错误修复方法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26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906667"/>
              </p:ext>
            </p:extLst>
          </p:nvPr>
        </p:nvGraphicFramePr>
        <p:xfrm>
          <a:off x="197062" y="3205212"/>
          <a:ext cx="89640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4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9771771"/>
              </p:ext>
            </p:extLst>
          </p:nvPr>
        </p:nvGraphicFramePr>
        <p:xfrm>
          <a:off x="197062" y="4690334"/>
          <a:ext cx="896400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1" name="Rounded Rectangle 10"/>
          <p:cNvSpPr/>
          <p:nvPr/>
        </p:nvSpPr>
        <p:spPr>
          <a:xfrm>
            <a:off x="1379426" y="3880354"/>
            <a:ext cx="963373" cy="340635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/>
                <a:cs typeface="Arial"/>
              </a:rPr>
              <a:t>m</a:t>
            </a:r>
            <a:r>
              <a:rPr lang="en-US" sz="1400" b="1" dirty="0" smtClean="0">
                <a:latin typeface="Arial"/>
                <a:cs typeface="Arial"/>
              </a:rPr>
              <a:t>ap(</a:t>
            </a:r>
            <a:r>
              <a:rPr lang="en-US" sz="1400" b="1" dirty="0" err="1" smtClean="0">
                <a:latin typeface="Arial"/>
                <a:cs typeface="Arial"/>
              </a:rPr>
              <a:t>k,v</a:t>
            </a:r>
            <a:r>
              <a:rPr lang="en-US" sz="1400" b="1" dirty="0" smtClean="0">
                <a:latin typeface="Arial"/>
                <a:cs typeface="Arial"/>
              </a:rPr>
              <a:t>)</a:t>
            </a:r>
            <a:endParaRPr lang="en-US" sz="1400" b="1" dirty="0">
              <a:latin typeface="Arial"/>
              <a:cs typeface="Arial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379426" y="5467419"/>
            <a:ext cx="963373" cy="340635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/>
                <a:cs typeface="Arial"/>
              </a:rPr>
              <a:t>m</a:t>
            </a:r>
            <a:r>
              <a:rPr lang="en-US" sz="1400" b="1" dirty="0" smtClean="0">
                <a:latin typeface="Arial"/>
                <a:cs typeface="Arial"/>
              </a:rPr>
              <a:t>ap(</a:t>
            </a:r>
            <a:r>
              <a:rPr lang="en-US" sz="1400" b="1" dirty="0" err="1" smtClean="0">
                <a:latin typeface="Arial"/>
                <a:cs typeface="Arial"/>
              </a:rPr>
              <a:t>k,v</a:t>
            </a:r>
            <a:r>
              <a:rPr lang="en-US" sz="1400" b="1" dirty="0" smtClean="0">
                <a:latin typeface="Arial"/>
                <a:cs typeface="Arial"/>
              </a:rPr>
              <a:t>)</a:t>
            </a:r>
            <a:endParaRPr lang="en-US" sz="1400" b="1" dirty="0">
              <a:latin typeface="Arial"/>
              <a:cs typeface="Arial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5242890"/>
              </p:ext>
            </p:extLst>
          </p:nvPr>
        </p:nvGraphicFramePr>
        <p:xfrm>
          <a:off x="2562181" y="2953392"/>
          <a:ext cx="896400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5744063"/>
              </p:ext>
            </p:extLst>
          </p:nvPr>
        </p:nvGraphicFramePr>
        <p:xfrm>
          <a:off x="2562181" y="4940896"/>
          <a:ext cx="896400" cy="73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1857078"/>
              </p:ext>
            </p:extLst>
          </p:nvPr>
        </p:nvGraphicFramePr>
        <p:xfrm>
          <a:off x="4083025" y="2919838"/>
          <a:ext cx="896400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0559782"/>
              </p:ext>
            </p:extLst>
          </p:nvPr>
        </p:nvGraphicFramePr>
        <p:xfrm>
          <a:off x="4083025" y="5355184"/>
          <a:ext cx="896400" cy="73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4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3809690"/>
              </p:ext>
            </p:extLst>
          </p:nvPr>
        </p:nvGraphicFramePr>
        <p:xfrm>
          <a:off x="2562181" y="4182154"/>
          <a:ext cx="8964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4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45392"/>
              </p:ext>
            </p:extLst>
          </p:nvPr>
        </p:nvGraphicFramePr>
        <p:xfrm>
          <a:off x="2562181" y="5820767"/>
          <a:ext cx="8964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</a:tbl>
          </a:graphicData>
        </a:graphic>
      </p:graphicFrame>
      <p:cxnSp>
        <p:nvCxnSpPr>
          <p:cNvPr id="23" name="Straight Arrow Connector 22"/>
          <p:cNvCxnSpPr>
            <a:endCxn id="11" idx="1"/>
          </p:cNvCxnSpPr>
          <p:nvPr/>
        </p:nvCxnSpPr>
        <p:spPr>
          <a:xfrm flipV="1">
            <a:off x="1093462" y="4050672"/>
            <a:ext cx="285964" cy="50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5" idx="3"/>
            <a:endCxn id="12" idx="1"/>
          </p:cNvCxnSpPr>
          <p:nvPr/>
        </p:nvCxnSpPr>
        <p:spPr>
          <a:xfrm>
            <a:off x="1093462" y="5238974"/>
            <a:ext cx="285964" cy="3987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6" idx="3"/>
            <a:endCxn id="19" idx="1"/>
          </p:cNvCxnSpPr>
          <p:nvPr/>
        </p:nvCxnSpPr>
        <p:spPr>
          <a:xfrm>
            <a:off x="3458581" y="3502032"/>
            <a:ext cx="624444" cy="3322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7" idx="3"/>
            <a:endCxn id="19" idx="1"/>
          </p:cNvCxnSpPr>
          <p:nvPr/>
        </p:nvCxnSpPr>
        <p:spPr>
          <a:xfrm flipV="1">
            <a:off x="3458581" y="3834238"/>
            <a:ext cx="624444" cy="147241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0" idx="3"/>
            <a:endCxn id="20" idx="1"/>
          </p:cNvCxnSpPr>
          <p:nvPr/>
        </p:nvCxnSpPr>
        <p:spPr>
          <a:xfrm>
            <a:off x="3458581" y="4365034"/>
            <a:ext cx="624444" cy="1355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1" idx="3"/>
            <a:endCxn id="20" idx="1"/>
          </p:cNvCxnSpPr>
          <p:nvPr/>
        </p:nvCxnSpPr>
        <p:spPr>
          <a:xfrm flipV="1">
            <a:off x="3458581" y="5720944"/>
            <a:ext cx="624444" cy="2827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1" idx="3"/>
            <a:endCxn id="16" idx="1"/>
          </p:cNvCxnSpPr>
          <p:nvPr/>
        </p:nvCxnSpPr>
        <p:spPr>
          <a:xfrm flipV="1">
            <a:off x="2342799" y="3502032"/>
            <a:ext cx="219382" cy="5486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1" idx="3"/>
            <a:endCxn id="10" idx="1"/>
          </p:cNvCxnSpPr>
          <p:nvPr/>
        </p:nvCxnSpPr>
        <p:spPr>
          <a:xfrm>
            <a:off x="2342799" y="4050672"/>
            <a:ext cx="219382" cy="3143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2" idx="3"/>
            <a:endCxn id="17" idx="1"/>
          </p:cNvCxnSpPr>
          <p:nvPr/>
        </p:nvCxnSpPr>
        <p:spPr>
          <a:xfrm flipV="1">
            <a:off x="2342799" y="5306656"/>
            <a:ext cx="219382" cy="3310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2" idx="3"/>
            <a:endCxn id="21" idx="1"/>
          </p:cNvCxnSpPr>
          <p:nvPr/>
        </p:nvCxnSpPr>
        <p:spPr>
          <a:xfrm>
            <a:off x="2342799" y="5637737"/>
            <a:ext cx="219382" cy="365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/>
          <p:cNvSpPr/>
          <p:nvPr/>
        </p:nvSpPr>
        <p:spPr>
          <a:xfrm>
            <a:off x="5375283" y="3102718"/>
            <a:ext cx="2408465" cy="137118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 dirty="0" smtClean="0">
                <a:latin typeface="Arial"/>
                <a:cs typeface="Arial"/>
              </a:rPr>
              <a:t>reduce(k, list(v))</a:t>
            </a:r>
          </a:p>
        </p:txBody>
      </p:sp>
      <p:sp>
        <p:nvSpPr>
          <p:cNvPr id="62" name="Rounded Rectangle 61"/>
          <p:cNvSpPr/>
          <p:nvPr/>
        </p:nvSpPr>
        <p:spPr>
          <a:xfrm>
            <a:off x="5375283" y="5503734"/>
            <a:ext cx="2408465" cy="45611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latin typeface="Arial"/>
                <a:cs typeface="Arial"/>
              </a:rPr>
              <a:t>reduce(k, list(v))</a:t>
            </a:r>
          </a:p>
        </p:txBody>
      </p:sp>
      <p:cxnSp>
        <p:nvCxnSpPr>
          <p:cNvPr id="63" name="Straight Arrow Connector 62"/>
          <p:cNvCxnSpPr>
            <a:stCxn id="19" idx="3"/>
            <a:endCxn id="61" idx="1"/>
          </p:cNvCxnSpPr>
          <p:nvPr/>
        </p:nvCxnSpPr>
        <p:spPr>
          <a:xfrm flipV="1">
            <a:off x="4979425" y="3788309"/>
            <a:ext cx="395858" cy="459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20" idx="3"/>
            <a:endCxn id="62" idx="1"/>
          </p:cNvCxnSpPr>
          <p:nvPr/>
        </p:nvCxnSpPr>
        <p:spPr>
          <a:xfrm>
            <a:off x="4979425" y="5720944"/>
            <a:ext cx="395858" cy="108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graphicFrame>
        <p:nvGraphicFramePr>
          <p:cNvPr id="71" name="Table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8719371"/>
              </p:ext>
            </p:extLst>
          </p:nvPr>
        </p:nvGraphicFramePr>
        <p:xfrm>
          <a:off x="8078040" y="5174066"/>
          <a:ext cx="896400" cy="73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</a:tr>
              <a:tr h="35194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4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2" name="Table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8146827"/>
              </p:ext>
            </p:extLst>
          </p:nvPr>
        </p:nvGraphicFramePr>
        <p:xfrm>
          <a:off x="8078040" y="3319152"/>
          <a:ext cx="896400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74" name="Straight Arrow Connector 73"/>
          <p:cNvCxnSpPr>
            <a:stCxn id="61" idx="3"/>
            <a:endCxn id="72" idx="1"/>
          </p:cNvCxnSpPr>
          <p:nvPr/>
        </p:nvCxnSpPr>
        <p:spPr>
          <a:xfrm>
            <a:off x="7783748" y="3788309"/>
            <a:ext cx="294292" cy="4452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2" idx="3"/>
            <a:endCxn id="71" idx="1"/>
          </p:cNvCxnSpPr>
          <p:nvPr/>
        </p:nvCxnSpPr>
        <p:spPr>
          <a:xfrm flipV="1">
            <a:off x="7783748" y="5539826"/>
            <a:ext cx="294292" cy="1919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3" name="Rectangle 92"/>
          <p:cNvSpPr/>
          <p:nvPr/>
        </p:nvSpPr>
        <p:spPr>
          <a:xfrm>
            <a:off x="4089729" y="3308800"/>
            <a:ext cx="896400" cy="1439838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339214"/>
              </p:ext>
            </p:extLst>
          </p:nvPr>
        </p:nvGraphicFramePr>
        <p:xfrm>
          <a:off x="197062" y="2736958"/>
          <a:ext cx="8964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A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B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  <p:sp>
        <p:nvSpPr>
          <p:cNvPr id="15" name="Rectangle 14"/>
          <p:cNvSpPr/>
          <p:nvPr/>
        </p:nvSpPr>
        <p:spPr>
          <a:xfrm>
            <a:off x="3873897" y="2485033"/>
            <a:ext cx="1352128" cy="369332"/>
          </a:xfrm>
          <a:prstGeom prst="rect">
            <a:avLst/>
          </a:prstGeom>
          <a:solidFill>
            <a:srgbClr val="C0504D"/>
          </a:solidFill>
          <a:ln>
            <a:solidFill>
              <a:srgbClr val="953735"/>
            </a:solidFill>
          </a:ln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FFFF"/>
                </a:solidFill>
                <a:latin typeface="Arial"/>
                <a:cs typeface="Arial"/>
              </a:rPr>
              <a:t>groupBy</a:t>
            </a:r>
            <a:r>
              <a:rPr lang="en-US" dirty="0">
                <a:solidFill>
                  <a:srgbClr val="FFFFFF"/>
                </a:solidFill>
                <a:latin typeface="Arial"/>
                <a:cs typeface="Arial"/>
              </a:rPr>
              <a:t>(A)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56" name="Table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725352"/>
              </p:ext>
            </p:extLst>
          </p:nvPr>
        </p:nvGraphicFramePr>
        <p:xfrm>
          <a:off x="8078040" y="2889358"/>
          <a:ext cx="8964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A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B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  <p:sp>
        <p:nvSpPr>
          <p:cNvPr id="70" name="Rectangle 69"/>
          <p:cNvSpPr/>
          <p:nvPr/>
        </p:nvSpPr>
        <p:spPr>
          <a:xfrm>
            <a:off x="2319281" y="2483525"/>
            <a:ext cx="1339166" cy="369332"/>
          </a:xfrm>
          <a:prstGeom prst="rect">
            <a:avLst/>
          </a:prstGeom>
          <a:solidFill>
            <a:srgbClr val="C0504D"/>
          </a:solidFill>
          <a:ln>
            <a:solidFill>
              <a:srgbClr val="953735"/>
            </a:solidFill>
          </a:ln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Arial"/>
                <a:cs typeface="Arial"/>
              </a:rPr>
              <a:t>Partition(A)</a:t>
            </a:r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aphicFrame>
        <p:nvGraphicFramePr>
          <p:cNvPr id="42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1227425"/>
              </p:ext>
            </p:extLst>
          </p:nvPr>
        </p:nvGraphicFramePr>
        <p:xfrm>
          <a:off x="6053665" y="3940178"/>
          <a:ext cx="1689624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2406"/>
                <a:gridCol w="422406"/>
                <a:gridCol w="422406"/>
                <a:gridCol w="422406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</a:tr>
            </a:tbl>
          </a:graphicData>
        </a:graphic>
      </p:graphicFrame>
      <p:sp>
        <p:nvSpPr>
          <p:cNvPr id="49" name="Explosion 1 48"/>
          <p:cNvSpPr/>
          <p:nvPr/>
        </p:nvSpPr>
        <p:spPr>
          <a:xfrm>
            <a:off x="7075254" y="3467297"/>
            <a:ext cx="911587" cy="634041"/>
          </a:xfrm>
          <a:prstGeom prst="irregularSeal1">
            <a:avLst/>
          </a:prstGeom>
          <a:solidFill>
            <a:srgbClr val="953735"/>
          </a:solidFill>
          <a:ln>
            <a:solidFill>
              <a:srgbClr val="95373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Arial"/>
                <a:cs typeface="Arial"/>
              </a:rPr>
              <a:t>OOM</a:t>
            </a:r>
            <a:endParaRPr lang="en-US" sz="1000" dirty="0">
              <a:latin typeface="Arial"/>
              <a:cs typeface="Arial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5462753" y="3949725"/>
            <a:ext cx="4667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FFFF"/>
                </a:solidFill>
                <a:latin typeface="Arial"/>
                <a:cs typeface="Arial"/>
              </a:rPr>
              <a:t>List</a:t>
            </a:r>
            <a:endParaRPr lang="en-US" sz="14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6416889" y="3550852"/>
            <a:ext cx="56097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rgbClr val="FFFFFF"/>
                </a:solidFill>
                <a:latin typeface="Arial"/>
                <a:cs typeface="Arial"/>
              </a:rPr>
              <a:t>Sort</a:t>
            </a:r>
            <a:endParaRPr lang="en-US" sz="1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96" name="Straight Arrow Connector 95"/>
          <p:cNvCxnSpPr/>
          <p:nvPr/>
        </p:nvCxnSpPr>
        <p:spPr>
          <a:xfrm flipV="1">
            <a:off x="4986129" y="4305938"/>
            <a:ext cx="1067536" cy="241976"/>
          </a:xfrm>
          <a:prstGeom prst="straightConnector1">
            <a:avLst/>
          </a:prstGeom>
          <a:ln w="57150" cmpd="sng"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55952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800000"/>
                </a:solidFill>
                <a:latin typeface="Arial"/>
                <a:cs typeface="Arial"/>
              </a:rPr>
              <a:t>优化用户代码</a:t>
            </a:r>
            <a:endParaRPr lang="en-US" altLang="zh-CN" b="1" dirty="0" smtClean="0">
              <a:solidFill>
                <a:srgbClr val="800000"/>
              </a:solidFill>
              <a:latin typeface="Arial"/>
              <a:cs typeface="Arial"/>
            </a:endParaRPr>
          </a:p>
          <a:p>
            <a:pPr lvl="1"/>
            <a:r>
              <a:rPr lang="en-US" altLang="zh-CN" dirty="0" smtClean="0"/>
              <a:t>Lower framework buffer size</a:t>
            </a:r>
          </a:p>
          <a:p>
            <a:pPr marL="914400" lvl="2" indent="0">
              <a:buNone/>
            </a:pPr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 smtClean="0"/>
          </a:p>
          <a:p>
            <a:pPr marL="457200" lvl="1" indent="0">
              <a:buNone/>
            </a:pPr>
            <a:endParaRPr lang="en-US" altLang="zh-CN" sz="1800" dirty="0">
              <a:ea typeface="+mn-ea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228738" y="2080309"/>
            <a:ext cx="6270381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类型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 1: </a:t>
            </a:r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将累积操作变成流式操作</a:t>
            </a:r>
            <a:endParaRPr lang="en-US" altLang="zh-CN" dirty="0">
              <a:solidFill>
                <a:srgbClr val="FFFFFF"/>
              </a:solidFill>
              <a:latin typeface="Arial"/>
              <a:ea typeface="黑体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9848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61" grpId="0" animBg="1"/>
      <p:bldP spid="62" grpId="0" animBg="1"/>
      <p:bldP spid="93" grpId="0" animBg="1"/>
      <p:bldP spid="15" grpId="0" animBg="1"/>
      <p:bldP spid="70" grpId="0" animBg="1"/>
      <p:bldP spid="49" grpId="0" animBg="1"/>
      <p:bldP spid="73" grpId="0"/>
      <p:bldP spid="8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412750"/>
            <a:ext cx="8321533" cy="846667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RQ</a:t>
            </a:r>
            <a:r>
              <a:rPr lang="en-US" altLang="zh-CN" dirty="0">
                <a:latin typeface="Arial"/>
                <a:cs typeface="Arial"/>
              </a:rPr>
              <a:t>2</a:t>
            </a:r>
            <a:r>
              <a:rPr lang="en-US" dirty="0">
                <a:latin typeface="Arial"/>
                <a:cs typeface="Arial"/>
              </a:rPr>
              <a:t>: </a:t>
            </a:r>
            <a:r>
              <a:rPr lang="zh-CN" altLang="en-US" dirty="0">
                <a:latin typeface="Arial"/>
                <a:cs typeface="Arial"/>
              </a:rPr>
              <a:t>内存溢出错误修复方法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27</a:t>
            </a:fld>
            <a:endParaRPr lang="en-US"/>
          </a:p>
        </p:txBody>
      </p:sp>
      <p:graphicFrame>
        <p:nvGraphicFramePr>
          <p:cNvPr id="51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9835607"/>
              </p:ext>
            </p:extLst>
          </p:nvPr>
        </p:nvGraphicFramePr>
        <p:xfrm>
          <a:off x="197062" y="3205212"/>
          <a:ext cx="89640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4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DCE6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2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6724984"/>
              </p:ext>
            </p:extLst>
          </p:nvPr>
        </p:nvGraphicFramePr>
        <p:xfrm>
          <a:off x="197062" y="4690334"/>
          <a:ext cx="896400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3" name="Rounded Rectangle 52"/>
          <p:cNvSpPr/>
          <p:nvPr/>
        </p:nvSpPr>
        <p:spPr>
          <a:xfrm>
            <a:off x="1379426" y="3880354"/>
            <a:ext cx="963373" cy="340635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/>
                <a:cs typeface="Arial"/>
              </a:rPr>
              <a:t>m</a:t>
            </a:r>
            <a:r>
              <a:rPr lang="en-US" sz="1400" b="1" dirty="0" smtClean="0">
                <a:latin typeface="Arial"/>
                <a:cs typeface="Arial"/>
              </a:rPr>
              <a:t>ap(</a:t>
            </a:r>
            <a:r>
              <a:rPr lang="en-US" sz="1400" b="1" dirty="0" err="1" smtClean="0">
                <a:latin typeface="Arial"/>
                <a:cs typeface="Arial"/>
              </a:rPr>
              <a:t>k,v</a:t>
            </a:r>
            <a:r>
              <a:rPr lang="en-US" sz="1400" b="1" dirty="0" smtClean="0">
                <a:latin typeface="Arial"/>
                <a:cs typeface="Arial"/>
              </a:rPr>
              <a:t>)</a:t>
            </a:r>
            <a:endParaRPr lang="en-US" sz="1400" b="1" dirty="0">
              <a:latin typeface="Arial"/>
              <a:cs typeface="Arial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1379426" y="5467419"/>
            <a:ext cx="963373" cy="340635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/>
                <a:cs typeface="Arial"/>
              </a:rPr>
              <a:t>m</a:t>
            </a:r>
            <a:r>
              <a:rPr lang="en-US" sz="1400" b="1" dirty="0" smtClean="0">
                <a:latin typeface="Arial"/>
                <a:cs typeface="Arial"/>
              </a:rPr>
              <a:t>ap(</a:t>
            </a:r>
            <a:r>
              <a:rPr lang="en-US" sz="1400" b="1" dirty="0" err="1" smtClean="0">
                <a:latin typeface="Arial"/>
                <a:cs typeface="Arial"/>
              </a:rPr>
              <a:t>k,v</a:t>
            </a:r>
            <a:r>
              <a:rPr lang="en-US" sz="1400" b="1" dirty="0" smtClean="0">
                <a:latin typeface="Arial"/>
                <a:cs typeface="Arial"/>
              </a:rPr>
              <a:t>)</a:t>
            </a:r>
            <a:endParaRPr lang="en-US" sz="1400" b="1" dirty="0">
              <a:latin typeface="Arial"/>
              <a:cs typeface="Arial"/>
            </a:endParaRPr>
          </a:p>
        </p:txBody>
      </p:sp>
      <p:graphicFrame>
        <p:nvGraphicFramePr>
          <p:cNvPr id="55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045126"/>
              </p:ext>
            </p:extLst>
          </p:nvPr>
        </p:nvGraphicFramePr>
        <p:xfrm>
          <a:off x="2562181" y="2953392"/>
          <a:ext cx="896400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>
                          <a:latin typeface="Arial"/>
                          <a:cs typeface="Arial"/>
                        </a:rPr>
                        <a:t>3,2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3,9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3,7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6" name="Table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8167017"/>
              </p:ext>
            </p:extLst>
          </p:nvPr>
        </p:nvGraphicFramePr>
        <p:xfrm>
          <a:off x="2562181" y="4940896"/>
          <a:ext cx="896400" cy="73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3,6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</a:tr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1,3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7" name="Table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685668"/>
              </p:ext>
            </p:extLst>
          </p:nvPr>
        </p:nvGraphicFramePr>
        <p:xfrm>
          <a:off x="4083025" y="2919838"/>
          <a:ext cx="896400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1,3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3,2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3,6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3,7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3,9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1823898"/>
              </p:ext>
            </p:extLst>
          </p:nvPr>
        </p:nvGraphicFramePr>
        <p:xfrm>
          <a:off x="4083025" y="5355184"/>
          <a:ext cx="896400" cy="73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4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9" name="Table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860137"/>
              </p:ext>
            </p:extLst>
          </p:nvPr>
        </p:nvGraphicFramePr>
        <p:xfrm>
          <a:off x="2562181" y="4182154"/>
          <a:ext cx="8964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4,1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0" name="Table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56992"/>
              </p:ext>
            </p:extLst>
          </p:nvPr>
        </p:nvGraphicFramePr>
        <p:xfrm>
          <a:off x="2562181" y="5820767"/>
          <a:ext cx="8964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3764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2,1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 marL="36000" marR="36000">
                    <a:solidFill>
                      <a:srgbClr val="DCE6F2"/>
                    </a:solidFill>
                  </a:tcPr>
                </a:tc>
              </a:tr>
            </a:tbl>
          </a:graphicData>
        </a:graphic>
      </p:graphicFrame>
      <p:cxnSp>
        <p:nvCxnSpPr>
          <p:cNvPr id="61" name="Straight Arrow Connector 60"/>
          <p:cNvCxnSpPr>
            <a:endCxn id="53" idx="1"/>
          </p:cNvCxnSpPr>
          <p:nvPr/>
        </p:nvCxnSpPr>
        <p:spPr>
          <a:xfrm flipV="1">
            <a:off x="1093462" y="4050672"/>
            <a:ext cx="285964" cy="50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52" idx="3"/>
            <a:endCxn id="54" idx="1"/>
          </p:cNvCxnSpPr>
          <p:nvPr/>
        </p:nvCxnSpPr>
        <p:spPr>
          <a:xfrm>
            <a:off x="1093462" y="5238974"/>
            <a:ext cx="285964" cy="3987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55" idx="3"/>
            <a:endCxn id="57" idx="1"/>
          </p:cNvCxnSpPr>
          <p:nvPr/>
        </p:nvCxnSpPr>
        <p:spPr>
          <a:xfrm>
            <a:off x="3458581" y="3502032"/>
            <a:ext cx="624444" cy="3322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56" idx="3"/>
            <a:endCxn id="57" idx="1"/>
          </p:cNvCxnSpPr>
          <p:nvPr/>
        </p:nvCxnSpPr>
        <p:spPr>
          <a:xfrm flipV="1">
            <a:off x="3458581" y="3834238"/>
            <a:ext cx="624444" cy="147241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9" idx="3"/>
            <a:endCxn id="58" idx="1"/>
          </p:cNvCxnSpPr>
          <p:nvPr/>
        </p:nvCxnSpPr>
        <p:spPr>
          <a:xfrm>
            <a:off x="3458581" y="4365034"/>
            <a:ext cx="624444" cy="1355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60" idx="3"/>
            <a:endCxn id="58" idx="1"/>
          </p:cNvCxnSpPr>
          <p:nvPr/>
        </p:nvCxnSpPr>
        <p:spPr>
          <a:xfrm flipV="1">
            <a:off x="3458581" y="5720944"/>
            <a:ext cx="624444" cy="2827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53" idx="3"/>
            <a:endCxn id="55" idx="1"/>
          </p:cNvCxnSpPr>
          <p:nvPr/>
        </p:nvCxnSpPr>
        <p:spPr>
          <a:xfrm flipV="1">
            <a:off x="2342799" y="3502032"/>
            <a:ext cx="219382" cy="5486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53" idx="3"/>
            <a:endCxn id="59" idx="1"/>
          </p:cNvCxnSpPr>
          <p:nvPr/>
        </p:nvCxnSpPr>
        <p:spPr>
          <a:xfrm>
            <a:off x="2342799" y="4050672"/>
            <a:ext cx="219382" cy="3143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54" idx="3"/>
            <a:endCxn id="56" idx="1"/>
          </p:cNvCxnSpPr>
          <p:nvPr/>
        </p:nvCxnSpPr>
        <p:spPr>
          <a:xfrm flipV="1">
            <a:off x="2342799" y="5306656"/>
            <a:ext cx="219382" cy="3310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54" idx="3"/>
            <a:endCxn id="60" idx="1"/>
          </p:cNvCxnSpPr>
          <p:nvPr/>
        </p:nvCxnSpPr>
        <p:spPr>
          <a:xfrm>
            <a:off x="2342799" y="5637737"/>
            <a:ext cx="219382" cy="365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75"/>
          <p:cNvSpPr/>
          <p:nvPr/>
        </p:nvSpPr>
        <p:spPr>
          <a:xfrm>
            <a:off x="5348967" y="3228172"/>
            <a:ext cx="2408465" cy="113686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 dirty="0" smtClean="0">
                <a:latin typeface="Arial"/>
                <a:cs typeface="Arial"/>
              </a:rPr>
              <a:t>reduce(k, list(v))</a:t>
            </a:r>
          </a:p>
          <a:p>
            <a:pPr algn="ctr"/>
            <a:endParaRPr lang="en-US" sz="1400" b="1" dirty="0" smtClean="0">
              <a:latin typeface="Arial"/>
              <a:cs typeface="Arial"/>
            </a:endParaRPr>
          </a:p>
        </p:txBody>
      </p:sp>
      <p:sp>
        <p:nvSpPr>
          <p:cNvPr id="78" name="Rounded Rectangle 77"/>
          <p:cNvSpPr/>
          <p:nvPr/>
        </p:nvSpPr>
        <p:spPr>
          <a:xfrm>
            <a:off x="5375283" y="5503734"/>
            <a:ext cx="2408465" cy="45611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latin typeface="Arial"/>
                <a:cs typeface="Arial"/>
              </a:rPr>
              <a:t>reduce(k, list(v))</a:t>
            </a:r>
          </a:p>
        </p:txBody>
      </p:sp>
      <p:cxnSp>
        <p:nvCxnSpPr>
          <p:cNvPr id="79" name="Straight Arrow Connector 78"/>
          <p:cNvCxnSpPr>
            <a:stCxn id="57" idx="3"/>
            <a:endCxn id="76" idx="1"/>
          </p:cNvCxnSpPr>
          <p:nvPr/>
        </p:nvCxnSpPr>
        <p:spPr>
          <a:xfrm flipV="1">
            <a:off x="4979425" y="3796603"/>
            <a:ext cx="369542" cy="37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58" idx="3"/>
            <a:endCxn id="78" idx="1"/>
          </p:cNvCxnSpPr>
          <p:nvPr/>
        </p:nvCxnSpPr>
        <p:spPr>
          <a:xfrm>
            <a:off x="4979425" y="5720944"/>
            <a:ext cx="395858" cy="108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graphicFrame>
        <p:nvGraphicFramePr>
          <p:cNvPr id="81" name="Table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026829"/>
              </p:ext>
            </p:extLst>
          </p:nvPr>
        </p:nvGraphicFramePr>
        <p:xfrm>
          <a:off x="8078040" y="5174066"/>
          <a:ext cx="896400" cy="73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</a:tr>
              <a:tr h="35194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4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6" name="Table 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813334"/>
              </p:ext>
            </p:extLst>
          </p:nvPr>
        </p:nvGraphicFramePr>
        <p:xfrm>
          <a:off x="8078040" y="3319152"/>
          <a:ext cx="896400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1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B3A2C7"/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2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6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7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3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9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97" name="Straight Arrow Connector 96"/>
          <p:cNvCxnSpPr>
            <a:stCxn id="76" idx="3"/>
            <a:endCxn id="96" idx="1"/>
          </p:cNvCxnSpPr>
          <p:nvPr/>
        </p:nvCxnSpPr>
        <p:spPr>
          <a:xfrm>
            <a:off x="7757432" y="3796603"/>
            <a:ext cx="320608" cy="4369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78" idx="3"/>
            <a:endCxn id="81" idx="1"/>
          </p:cNvCxnSpPr>
          <p:nvPr/>
        </p:nvCxnSpPr>
        <p:spPr>
          <a:xfrm flipV="1">
            <a:off x="7783748" y="5539826"/>
            <a:ext cx="294292" cy="1919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00" name="Rectangle 99"/>
          <p:cNvSpPr/>
          <p:nvPr/>
        </p:nvSpPr>
        <p:spPr>
          <a:xfrm>
            <a:off x="4089729" y="3308800"/>
            <a:ext cx="889696" cy="1439838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1" name="Table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0535247"/>
              </p:ext>
            </p:extLst>
          </p:nvPr>
        </p:nvGraphicFramePr>
        <p:xfrm>
          <a:off x="197062" y="2736958"/>
          <a:ext cx="8964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A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B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  <p:sp>
        <p:nvSpPr>
          <p:cNvPr id="102" name="Rectangle 101"/>
          <p:cNvSpPr/>
          <p:nvPr/>
        </p:nvSpPr>
        <p:spPr>
          <a:xfrm>
            <a:off x="3790430" y="2483525"/>
            <a:ext cx="1723962" cy="369332"/>
          </a:xfrm>
          <a:prstGeom prst="rect">
            <a:avLst/>
          </a:prstGeom>
          <a:solidFill>
            <a:srgbClr val="C0504D"/>
          </a:solidFill>
          <a:ln>
            <a:solidFill>
              <a:srgbClr val="800000"/>
            </a:solidFill>
          </a:ln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FFFFFF"/>
                </a:solidFill>
                <a:latin typeface="Arial"/>
                <a:cs typeface="Arial"/>
              </a:rPr>
              <a:t>groupBy</a:t>
            </a:r>
            <a:r>
              <a:rPr lang="en-US" dirty="0" smtClean="0">
                <a:solidFill>
                  <a:srgbClr val="FFFFFF"/>
                </a:solidFill>
                <a:latin typeface="Arial"/>
                <a:cs typeface="Arial"/>
              </a:rPr>
              <a:t>((A,B))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103" name="Table 1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7466569"/>
              </p:ext>
            </p:extLst>
          </p:nvPr>
        </p:nvGraphicFramePr>
        <p:xfrm>
          <a:off x="8078040" y="2889358"/>
          <a:ext cx="8964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8200"/>
                <a:gridCol w="448200"/>
              </a:tblGrid>
              <a:tr h="31459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A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Arial"/>
                          <a:cs typeface="Arial"/>
                        </a:rPr>
                        <a:t>B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  <p:sp>
        <p:nvSpPr>
          <p:cNvPr id="104" name="Rectangle 103"/>
          <p:cNvSpPr/>
          <p:nvPr/>
        </p:nvSpPr>
        <p:spPr>
          <a:xfrm>
            <a:off x="2364901" y="2483525"/>
            <a:ext cx="1370066" cy="369332"/>
          </a:xfrm>
          <a:prstGeom prst="rect">
            <a:avLst/>
          </a:prstGeom>
          <a:solidFill>
            <a:schemeClr val="accent2"/>
          </a:solidFill>
          <a:ln>
            <a:solidFill>
              <a:srgbClr val="800000"/>
            </a:solidFill>
          </a:ln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FFFFFF"/>
                </a:solidFill>
                <a:latin typeface="Arial"/>
                <a:cs typeface="Arial"/>
              </a:rPr>
              <a:t>Put </a:t>
            </a:r>
            <a:r>
              <a:rPr lang="en-US" altLang="zh-CN" i="1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cs typeface="Arial"/>
              </a:rPr>
              <a:t> into </a:t>
            </a:r>
            <a:r>
              <a:rPr lang="en-US" altLang="zh-CN" i="1" dirty="0" smtClean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endParaRPr lang="en-US" i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8084744" y="3714542"/>
            <a:ext cx="889696" cy="1459523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5714781" y="4563972"/>
            <a:ext cx="12474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k</a:t>
            </a:r>
            <a:r>
              <a:rPr lang="en-US" dirty="0">
                <a:latin typeface="Arial"/>
                <a:cs typeface="Arial"/>
              </a:rPr>
              <a:t> is </a:t>
            </a:r>
            <a:r>
              <a:rPr lang="en-US" dirty="0" smtClean="0">
                <a:latin typeface="Arial"/>
                <a:cs typeface="Arial"/>
              </a:rPr>
              <a:t>sorted</a:t>
            </a:r>
            <a:endParaRPr lang="en-US" dirty="0"/>
          </a:p>
        </p:txBody>
      </p:sp>
      <p:sp>
        <p:nvSpPr>
          <p:cNvPr id="111" name="Rectangle 110"/>
          <p:cNvSpPr/>
          <p:nvPr/>
        </p:nvSpPr>
        <p:spPr>
          <a:xfrm>
            <a:off x="5634469" y="3790678"/>
            <a:ext cx="1837462" cy="33855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Arial"/>
                <a:cs typeface="Arial"/>
              </a:rPr>
              <a:t>Output (</a:t>
            </a:r>
            <a:r>
              <a:rPr lang="en-US" sz="1600" b="1" dirty="0" err="1">
                <a:solidFill>
                  <a:schemeClr val="tx1"/>
                </a:solidFill>
                <a:latin typeface="Arial"/>
                <a:cs typeface="Arial"/>
              </a:rPr>
              <a:t>k.first</a:t>
            </a:r>
            <a:r>
              <a:rPr lang="en-US" sz="1600" b="1" dirty="0">
                <a:solidFill>
                  <a:schemeClr val="tx1"/>
                </a:solidFill>
                <a:latin typeface="Arial"/>
                <a:cs typeface="Arial"/>
              </a:rPr>
              <a:t>, v)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4094167" y="3296472"/>
            <a:ext cx="430826" cy="1430158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" name="Straight Arrow Connector 115"/>
          <p:cNvCxnSpPr>
            <a:stCxn id="114" idx="3"/>
            <a:endCxn id="49" idx="1"/>
          </p:cNvCxnSpPr>
          <p:nvPr/>
        </p:nvCxnSpPr>
        <p:spPr>
          <a:xfrm>
            <a:off x="4524993" y="4011551"/>
            <a:ext cx="1189788" cy="737087"/>
          </a:xfrm>
          <a:prstGeom prst="straightConnector1">
            <a:avLst/>
          </a:prstGeom>
          <a:ln w="57150" cmpd="sng"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100" idx="3"/>
            <a:endCxn id="96" idx="1"/>
          </p:cNvCxnSpPr>
          <p:nvPr/>
        </p:nvCxnSpPr>
        <p:spPr>
          <a:xfrm>
            <a:off x="4979425" y="4028719"/>
            <a:ext cx="3098615" cy="204833"/>
          </a:xfrm>
          <a:prstGeom prst="straightConnector1">
            <a:avLst/>
          </a:prstGeom>
          <a:ln w="57150" cmpd="sng"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55952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800000"/>
                </a:solidFill>
                <a:latin typeface="Arial"/>
                <a:cs typeface="Arial"/>
              </a:rPr>
              <a:t>优化用户代码</a:t>
            </a:r>
            <a:endParaRPr lang="en-US" altLang="zh-CN" b="1" dirty="0" smtClean="0">
              <a:solidFill>
                <a:srgbClr val="800000"/>
              </a:solidFill>
              <a:latin typeface="Arial"/>
              <a:cs typeface="Arial"/>
            </a:endParaRPr>
          </a:p>
          <a:p>
            <a:pPr lvl="1"/>
            <a:r>
              <a:rPr lang="en-US" altLang="zh-CN" dirty="0" smtClean="0"/>
              <a:t>Lower framework buffer size</a:t>
            </a:r>
          </a:p>
          <a:p>
            <a:pPr marL="914400" lvl="2" indent="0">
              <a:buNone/>
            </a:pPr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 smtClean="0"/>
          </a:p>
          <a:p>
            <a:pPr marL="457200" lvl="1" indent="0">
              <a:buNone/>
            </a:pPr>
            <a:endParaRPr lang="en-US" altLang="zh-CN" sz="1800" dirty="0">
              <a:ea typeface="+mn-ea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228738" y="2080309"/>
            <a:ext cx="6270381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类型</a:t>
            </a:r>
            <a:r>
              <a:rPr lang="en-US" altLang="zh-CN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 1: </a:t>
            </a:r>
            <a:r>
              <a:rPr lang="zh-CN" altLang="en-US" dirty="0" smtClean="0">
                <a:solidFill>
                  <a:srgbClr val="FFFFFF"/>
                </a:solidFill>
                <a:latin typeface="Arial"/>
                <a:ea typeface="黑体"/>
                <a:cs typeface="Arial"/>
              </a:rPr>
              <a:t>将累积操作变成流式操作</a:t>
            </a:r>
            <a:endParaRPr lang="en-US" altLang="zh-CN" dirty="0">
              <a:solidFill>
                <a:srgbClr val="FFFFFF"/>
              </a:solidFill>
              <a:latin typeface="Arial"/>
              <a:ea typeface="黑体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6812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76" grpId="0" animBg="1"/>
      <p:bldP spid="78" grpId="0" animBg="1"/>
      <p:bldP spid="100" grpId="0" animBg="1"/>
      <p:bldP spid="102" grpId="0" animBg="1"/>
      <p:bldP spid="104" grpId="0" animBg="1"/>
      <p:bldP spid="110" grpId="0" animBg="1"/>
      <p:bldP spid="49" grpId="0"/>
      <p:bldP spid="111" grpId="0" animBg="1"/>
      <p:bldP spid="11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530177" y="2291533"/>
            <a:ext cx="8014293" cy="2088232"/>
          </a:xfrm>
          <a:prstGeom prst="roundRect">
            <a:avLst/>
          </a:prstGeom>
          <a:solidFill>
            <a:srgbClr val="3F40B8"/>
          </a:solidFill>
          <a:ln/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latin typeface="Arial"/>
                <a:ea typeface="黑体"/>
                <a:cs typeface="Arial"/>
              </a:rPr>
              <a:t>可靠性问题诊断</a:t>
            </a:r>
          </a:p>
          <a:p>
            <a:pPr algn="ctr"/>
            <a:r>
              <a:rPr lang="en-US" altLang="zh-CN" sz="3200" dirty="0" smtClean="0">
                <a:latin typeface="Arial"/>
                <a:ea typeface="黑体"/>
                <a:cs typeface="Arial"/>
              </a:rPr>
              <a:t>MapReduce</a:t>
            </a:r>
            <a:r>
              <a:rPr lang="zh-CN" altLang="en-US" sz="3200" dirty="0" smtClean="0">
                <a:latin typeface="Arial"/>
                <a:ea typeface="黑体"/>
                <a:cs typeface="Arial"/>
              </a:rPr>
              <a:t>应用内存溢出错误诊断</a:t>
            </a:r>
            <a:endParaRPr lang="en-US" altLang="zh-CN" sz="3200" dirty="0" smtClean="0">
              <a:latin typeface="Arial"/>
              <a:ea typeface="黑体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1258455" y="384463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583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应用内存溢出错误诊断</a:t>
            </a:r>
            <a:r>
              <a:rPr lang="zh-CN" altLang="en-US" sz="2800" dirty="0" smtClean="0"/>
              <a:t>－目标及挑战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17379" cy="4525963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 smtClean="0">
                <a:latin typeface="Arial"/>
                <a:cs typeface="Arial"/>
              </a:rPr>
              <a:t>诊断目标</a:t>
            </a:r>
            <a:endParaRPr lang="en-US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诊断出错误原因类型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定位异常代码段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定位异常数据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定位异常配置</a:t>
            </a:r>
            <a:endParaRPr lang="en-US" altLang="zh-CN" dirty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>
              <a:latin typeface="Arial"/>
              <a:cs typeface="Arial"/>
            </a:endParaRPr>
          </a:p>
          <a:p>
            <a:pPr marL="342900" lvl="1" indent="-342900"/>
            <a:r>
              <a:rPr lang="zh-CN" altLang="en-US" sz="2400" dirty="0">
                <a:latin typeface="Arial"/>
                <a:cs typeface="Arial"/>
              </a:rPr>
              <a:t>诊断挑战</a:t>
            </a:r>
            <a:endParaRPr lang="en-US" altLang="zh-CN" sz="2400" dirty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静态配置不直接影响内存</a:t>
            </a:r>
            <a:r>
              <a:rPr lang="zh-CN" altLang="en-US" dirty="0">
                <a:latin typeface="Arial"/>
                <a:cs typeface="Arial"/>
              </a:rPr>
              <a:t>用量</a:t>
            </a:r>
            <a:endParaRPr lang="en-US" altLang="zh-CN" dirty="0">
              <a:latin typeface="Arial"/>
              <a:cs typeface="Arial"/>
            </a:endParaRPr>
          </a:p>
          <a:p>
            <a:pPr lvl="1"/>
            <a:r>
              <a:rPr lang="zh-CN" altLang="en-US" dirty="0">
                <a:latin typeface="Arial"/>
                <a:cs typeface="Arial"/>
              </a:rPr>
              <a:t>用户代码可以被自由撰</a:t>
            </a:r>
            <a:r>
              <a:rPr lang="zh-CN" altLang="en-US" dirty="0" smtClean="0">
                <a:latin typeface="Arial"/>
                <a:cs typeface="Arial"/>
              </a:rPr>
              <a:t>写或由高层语</a:t>
            </a:r>
            <a:r>
              <a:rPr lang="zh-CN" altLang="en-US" dirty="0">
                <a:latin typeface="Arial"/>
                <a:cs typeface="Arial"/>
              </a:rPr>
              <a:t>言（如</a:t>
            </a:r>
            <a:r>
              <a:rPr lang="en-US" altLang="zh-CN" dirty="0">
                <a:latin typeface="Arial"/>
                <a:cs typeface="Arial"/>
              </a:rPr>
              <a:t>SQL</a:t>
            </a:r>
            <a:r>
              <a:rPr lang="zh-CN" altLang="en-US" dirty="0">
                <a:latin typeface="Arial"/>
                <a:cs typeface="Arial"/>
              </a:rPr>
              <a:t>脚本）产生</a:t>
            </a:r>
            <a:endParaRPr lang="en-US" dirty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29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9499" y="1546578"/>
            <a:ext cx="4887402" cy="3701779"/>
          </a:xfrm>
          <a:prstGeom prst="rect">
            <a:avLst/>
          </a:prstGeom>
        </p:spPr>
      </p:pic>
      <p:sp>
        <p:nvSpPr>
          <p:cNvPr id="13" name="Explosion 1 12"/>
          <p:cNvSpPr/>
          <p:nvPr/>
        </p:nvSpPr>
        <p:spPr>
          <a:xfrm>
            <a:off x="7264071" y="3996450"/>
            <a:ext cx="811869" cy="591791"/>
          </a:xfrm>
          <a:prstGeom prst="irregularSeal1">
            <a:avLst/>
          </a:prstGeom>
          <a:solidFill>
            <a:srgbClr val="3F40B8"/>
          </a:solidFill>
          <a:ln>
            <a:solidFill>
              <a:srgbClr val="4B48D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latin typeface="Arial"/>
                <a:cs typeface="Arial"/>
              </a:rPr>
              <a:t>OOM</a:t>
            </a:r>
            <a:endParaRPr lang="en-US" sz="900" dirty="0">
              <a:latin typeface="Arial"/>
              <a:cs typeface="Arial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6781325" y="3866996"/>
            <a:ext cx="281694" cy="610286"/>
          </a:xfrm>
          <a:prstGeom prst="straightConnector1">
            <a:avLst/>
          </a:prstGeom>
          <a:ln w="57150" cmpd="sng">
            <a:solidFill>
              <a:srgbClr val="3F40B8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6115522" y="2849855"/>
            <a:ext cx="438203" cy="850700"/>
          </a:xfrm>
          <a:prstGeom prst="straightConnector1">
            <a:avLst/>
          </a:prstGeom>
          <a:ln w="57150" cmpd="sng">
            <a:solidFill>
              <a:srgbClr val="3F40B8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5441834" y="2097786"/>
            <a:ext cx="438204" cy="571586"/>
          </a:xfrm>
          <a:prstGeom prst="straightConnector1">
            <a:avLst/>
          </a:prstGeom>
          <a:ln w="57150" cmpd="sng">
            <a:solidFill>
              <a:srgbClr val="3F40B8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6115522" y="2097786"/>
            <a:ext cx="1148549" cy="752069"/>
          </a:xfrm>
          <a:prstGeom prst="straightConnector1">
            <a:avLst/>
          </a:prstGeom>
          <a:ln w="57150" cmpd="sng">
            <a:solidFill>
              <a:srgbClr val="3F40B8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1639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大数据系统应用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Arial"/>
                <a:cs typeface="Arial"/>
              </a:rPr>
              <a:t>大数据系统及应用越来越多</a:t>
            </a:r>
            <a:endParaRPr lang="en-US" altLang="zh-CN" sz="2000" dirty="0">
              <a:latin typeface="Arial"/>
              <a:cs typeface="Arial"/>
            </a:endParaRPr>
          </a:p>
          <a:p>
            <a:pPr lvl="1"/>
            <a:endParaRPr lang="en-US" sz="2000" dirty="0">
              <a:latin typeface="Arial"/>
              <a:cs typeface="Arial"/>
            </a:endParaRPr>
          </a:p>
          <a:p>
            <a:endParaRPr lang="en-US" sz="1800" dirty="0">
              <a:solidFill>
                <a:srgbClr val="3F40B8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301" y="4317655"/>
            <a:ext cx="1129529" cy="5731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7371" y="4391629"/>
            <a:ext cx="1313331" cy="5628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9510" y="4317655"/>
            <a:ext cx="1463808" cy="60120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7934" y="3928213"/>
            <a:ext cx="1399944" cy="13999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08710" y="5203303"/>
            <a:ext cx="2455842" cy="11530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2848" y="5203302"/>
            <a:ext cx="1390280" cy="94495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07398" y="5346971"/>
            <a:ext cx="1062424" cy="71215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22141" y="5478249"/>
            <a:ext cx="1622267" cy="44038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96892" y="3068983"/>
            <a:ext cx="859230" cy="85923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328201" y="3201678"/>
            <a:ext cx="1568871" cy="66283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089438" y="3145930"/>
            <a:ext cx="1366694" cy="78228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05362" y="3326532"/>
            <a:ext cx="1763706" cy="601681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609600" y="5487297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3F40B8"/>
                </a:solidFill>
                <a:latin typeface="黑体"/>
                <a:ea typeface="黑体"/>
                <a:cs typeface="黑体"/>
              </a:rPr>
              <a:t>数据存储</a:t>
            </a:r>
            <a:endParaRPr lang="en-US" b="1" dirty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09600" y="4442916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3F40B8"/>
                </a:solidFill>
                <a:latin typeface="黑体"/>
                <a:ea typeface="黑体"/>
                <a:cs typeface="黑体"/>
              </a:rPr>
              <a:t>计算框架</a:t>
            </a:r>
            <a:endParaRPr lang="en-US" b="1" dirty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9600" y="3434027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3F40B8"/>
                </a:solidFill>
                <a:latin typeface="黑体"/>
                <a:ea typeface="黑体"/>
                <a:cs typeface="黑体"/>
              </a:rPr>
              <a:t>应用框架</a:t>
            </a:r>
            <a:endParaRPr lang="en-US" b="1" dirty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930081" y="2430228"/>
            <a:ext cx="6550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3F40B8"/>
                </a:solidFill>
                <a:latin typeface="Arial"/>
                <a:cs typeface="Arial"/>
              </a:rPr>
              <a:t>SQL</a:t>
            </a:r>
            <a:endParaRPr lang="en-US" b="1" dirty="0">
              <a:solidFill>
                <a:srgbClr val="3F40B8"/>
              </a:solidFill>
              <a:latin typeface="Arial"/>
              <a:cs typeface="Arial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059902" y="2430228"/>
            <a:ext cx="616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3F40B8"/>
                </a:solidFill>
                <a:latin typeface="Arial"/>
                <a:cs typeface="Arial"/>
              </a:rPr>
              <a:t>ETL</a:t>
            </a:r>
            <a:endParaRPr lang="en-US" b="1" dirty="0">
              <a:solidFill>
                <a:srgbClr val="3F40B8"/>
              </a:solidFill>
              <a:latin typeface="Arial"/>
              <a:cs typeface="Arial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789210" y="2430228"/>
            <a:ext cx="8644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3F40B8"/>
                </a:solidFill>
                <a:latin typeface="Arial"/>
                <a:cs typeface="Arial"/>
              </a:rPr>
              <a:t>Graph</a:t>
            </a:r>
            <a:endParaRPr lang="en-US" b="1" dirty="0">
              <a:solidFill>
                <a:srgbClr val="3F40B8"/>
              </a:solidFill>
              <a:latin typeface="Arial"/>
              <a:cs typeface="Arial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724452" y="2430228"/>
            <a:ext cx="21470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3F40B8"/>
                </a:solidFill>
                <a:latin typeface="Arial"/>
                <a:cs typeface="Arial"/>
              </a:rPr>
              <a:t>Machine Learning</a:t>
            </a:r>
            <a:endParaRPr lang="en-US" b="1" dirty="0">
              <a:solidFill>
                <a:srgbClr val="3F40B8"/>
              </a:solidFill>
              <a:latin typeface="Arial"/>
              <a:cs typeface="Arial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906310" y="2430228"/>
            <a:ext cx="1313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3F40B8"/>
                </a:solidFill>
                <a:latin typeface="Arial"/>
                <a:cs typeface="Arial"/>
              </a:rPr>
              <a:t>Streaming</a:t>
            </a:r>
            <a:endParaRPr lang="en-US" b="1" dirty="0">
              <a:solidFill>
                <a:srgbClr val="3F40B8"/>
              </a:solidFill>
              <a:latin typeface="Arial"/>
              <a:cs typeface="Arial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09600" y="2430228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3F40B8"/>
                </a:solidFill>
                <a:latin typeface="黑体"/>
                <a:ea typeface="黑体"/>
                <a:cs typeface="黑体"/>
              </a:rPr>
              <a:t>应用类型</a:t>
            </a:r>
            <a:endParaRPr lang="en-US" b="1" dirty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405389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应</a:t>
            </a:r>
            <a:r>
              <a:rPr lang="zh-CN" altLang="en-US" dirty="0" smtClean="0"/>
              <a:t>用内存溢出错误如何诊断？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30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402936"/>
            <a:ext cx="8099599" cy="4953414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Arial"/>
                <a:cs typeface="Arial"/>
              </a:rPr>
              <a:t>诊断方法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1. Profiling</a:t>
            </a:r>
            <a:r>
              <a:rPr lang="en-US" altLang="zh-CN" dirty="0">
                <a:solidFill>
                  <a:srgbClr val="3F40B8"/>
                </a:solidFill>
                <a:latin typeface="Arial"/>
                <a:cs typeface="Arial"/>
              </a:rPr>
              <a:t> </a:t>
            </a:r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(</a:t>
            </a:r>
            <a:r>
              <a:rPr lang="zh-CN" altLang="en-US" dirty="0" smtClean="0">
                <a:solidFill>
                  <a:srgbClr val="3F40B8"/>
                </a:solidFill>
                <a:latin typeface="Arial"/>
                <a:cs typeface="Arial"/>
              </a:rPr>
              <a:t>建立配置、数据流、代码内存用量之间的定量关系</a:t>
            </a:r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)</a:t>
            </a:r>
          </a:p>
          <a:p>
            <a:pPr lvl="2"/>
            <a:r>
              <a:rPr lang="en-US" altLang="zh-CN" dirty="0" smtClean="0">
                <a:latin typeface="Arial"/>
                <a:cs typeface="Arial"/>
              </a:rPr>
              <a:t>Dataflow profiler =&gt; </a:t>
            </a:r>
            <a:r>
              <a:rPr lang="zh-CN" altLang="en-US" dirty="0" smtClean="0">
                <a:latin typeface="Arial"/>
                <a:cs typeface="Arial"/>
              </a:rPr>
              <a:t>建立配置与数据流之间的关系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r>
              <a:rPr lang="en-US" altLang="zh-CN" dirty="0" smtClean="0">
                <a:latin typeface="Arial"/>
                <a:cs typeface="Arial"/>
              </a:rPr>
              <a:t>Memory usage profiler =&gt; </a:t>
            </a:r>
            <a:r>
              <a:rPr lang="zh-CN" altLang="en-US" dirty="0" smtClean="0">
                <a:latin typeface="Arial"/>
                <a:cs typeface="Arial"/>
              </a:rPr>
              <a:t>建立数据流与代码内存用量的关系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r>
              <a:rPr lang="en-US" altLang="zh-CN" dirty="0" smtClean="0">
                <a:latin typeface="Arial"/>
                <a:cs typeface="Arial"/>
              </a:rPr>
              <a:t>Correlation analyzer =&gt; </a:t>
            </a:r>
            <a:r>
              <a:rPr lang="zh-CN" altLang="en-US" dirty="0" smtClean="0">
                <a:latin typeface="Arial"/>
                <a:cs typeface="Arial"/>
              </a:rPr>
              <a:t>进行关联分析，异常检测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endParaRPr lang="en-US" altLang="zh-CN" sz="2000" dirty="0">
              <a:latin typeface="Arial"/>
              <a:cs typeface="Arial"/>
            </a:endParaRPr>
          </a:p>
          <a:p>
            <a:pPr lvl="2"/>
            <a:endParaRPr lang="en-US" altLang="zh-CN" sz="2000" dirty="0" smtClean="0">
              <a:latin typeface="Arial"/>
              <a:cs typeface="Arial"/>
            </a:endParaRPr>
          </a:p>
          <a:p>
            <a:pPr lvl="2"/>
            <a:endParaRPr lang="en-US" altLang="zh-CN" sz="2000" dirty="0">
              <a:latin typeface="Arial"/>
              <a:cs typeface="Arial"/>
            </a:endParaRPr>
          </a:p>
          <a:p>
            <a:pPr lvl="3"/>
            <a:endParaRPr lang="en-US" altLang="zh-CN" sz="2200" dirty="0" smtClean="0">
              <a:latin typeface="Arial"/>
              <a:cs typeface="Arial"/>
            </a:endParaRPr>
          </a:p>
          <a:p>
            <a:pPr lvl="2"/>
            <a:endParaRPr lang="en-US" altLang="zh-CN" sz="2200" dirty="0">
              <a:latin typeface="Arial"/>
              <a:cs typeface="Arial"/>
            </a:endParaRPr>
          </a:p>
          <a:p>
            <a:pPr lvl="2"/>
            <a:endParaRPr lang="en-US" altLang="zh-CN" sz="2000" dirty="0" smtClean="0">
              <a:latin typeface="Arial"/>
              <a:cs typeface="Arial"/>
            </a:endParaRPr>
          </a:p>
          <a:p>
            <a:pPr lvl="2"/>
            <a:endParaRPr lang="en-US" altLang="zh-CN" sz="2000" dirty="0" smtClean="0">
              <a:latin typeface="Arial"/>
              <a:cs typeface="Arial"/>
            </a:endParaRPr>
          </a:p>
          <a:p>
            <a:pPr marL="914400" lvl="2" indent="0">
              <a:buNone/>
            </a:pPr>
            <a:endParaRPr lang="en-US" altLang="zh-CN" sz="2200" dirty="0" smtClean="0">
              <a:latin typeface="Arial"/>
              <a:cs typeface="Arial"/>
            </a:endParaRPr>
          </a:p>
          <a:p>
            <a:pPr lvl="2"/>
            <a:endParaRPr lang="en-US" altLang="zh-CN" sz="2200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493187" y="207127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1011034" y="278635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105" y="3254314"/>
            <a:ext cx="5248454" cy="34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28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应</a:t>
            </a:r>
            <a:r>
              <a:rPr lang="zh-CN" altLang="en-US" dirty="0" smtClean="0"/>
              <a:t>用内存溢出错误如何诊断？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31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402936"/>
            <a:ext cx="8099599" cy="4953414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Arial"/>
                <a:cs typeface="Arial"/>
              </a:rPr>
              <a:t>诊断方法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2. Diagnosing</a:t>
            </a:r>
            <a:r>
              <a:rPr lang="zh-CN" altLang="en-US" dirty="0" smtClean="0">
                <a:solidFill>
                  <a:srgbClr val="3F40B8"/>
                </a:solidFill>
                <a:latin typeface="Arial"/>
                <a:cs typeface="Arial"/>
              </a:rPr>
              <a:t>：根据定量关系，基于反模式规则诊断</a:t>
            </a:r>
            <a:endParaRPr lang="en-US" altLang="zh-CN" dirty="0" smtClean="0">
              <a:solidFill>
                <a:srgbClr val="3F40B8"/>
              </a:solidFill>
              <a:latin typeface="Arial"/>
              <a:cs typeface="Arial"/>
            </a:endParaRPr>
          </a:p>
          <a:p>
            <a:pPr lvl="2"/>
            <a:r>
              <a:rPr lang="en-US" altLang="zh-CN" dirty="0" smtClean="0">
                <a:latin typeface="Arial"/>
                <a:cs typeface="Arial"/>
              </a:rPr>
              <a:t>Rules for user code</a:t>
            </a:r>
            <a:r>
              <a:rPr lang="zh-CN" altLang="en-US" dirty="0" smtClean="0">
                <a:latin typeface="Arial"/>
                <a:cs typeface="Arial"/>
              </a:rPr>
              <a:t>：定位错误相关代码段及错误相关数据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r>
              <a:rPr lang="en-US" altLang="zh-CN" dirty="0" smtClean="0">
                <a:latin typeface="Arial"/>
                <a:cs typeface="Arial"/>
              </a:rPr>
              <a:t>Rules for dataflow</a:t>
            </a:r>
            <a:r>
              <a:rPr lang="zh-CN" altLang="en-US" dirty="0" smtClean="0">
                <a:latin typeface="Arial"/>
                <a:cs typeface="Arial"/>
              </a:rPr>
              <a:t>：定位异常数据及异常配置</a:t>
            </a:r>
            <a:endParaRPr lang="en-US" altLang="zh-CN" sz="2000" dirty="0">
              <a:latin typeface="Arial"/>
              <a:cs typeface="Arial"/>
            </a:endParaRPr>
          </a:p>
          <a:p>
            <a:pPr lvl="2"/>
            <a:endParaRPr lang="en-US" altLang="zh-CN" sz="2000" dirty="0" smtClean="0">
              <a:latin typeface="Arial"/>
              <a:cs typeface="Arial"/>
            </a:endParaRPr>
          </a:p>
          <a:p>
            <a:pPr lvl="2"/>
            <a:endParaRPr lang="en-US" altLang="zh-CN" sz="2000" dirty="0">
              <a:latin typeface="Arial"/>
              <a:cs typeface="Arial"/>
            </a:endParaRPr>
          </a:p>
          <a:p>
            <a:pPr lvl="3"/>
            <a:endParaRPr lang="en-US" altLang="zh-CN" sz="2200" dirty="0" smtClean="0">
              <a:latin typeface="Arial"/>
              <a:cs typeface="Arial"/>
            </a:endParaRPr>
          </a:p>
          <a:p>
            <a:pPr lvl="2"/>
            <a:endParaRPr lang="en-US" altLang="zh-CN" sz="2200" dirty="0">
              <a:latin typeface="Arial"/>
              <a:cs typeface="Arial"/>
            </a:endParaRPr>
          </a:p>
          <a:p>
            <a:pPr lvl="2"/>
            <a:endParaRPr lang="en-US" altLang="zh-CN" sz="2000" dirty="0" smtClean="0">
              <a:latin typeface="Arial"/>
              <a:cs typeface="Arial"/>
            </a:endParaRPr>
          </a:p>
          <a:p>
            <a:pPr lvl="2"/>
            <a:endParaRPr lang="en-US" altLang="zh-CN" sz="2000" dirty="0" smtClean="0">
              <a:latin typeface="Arial"/>
              <a:cs typeface="Arial"/>
            </a:endParaRPr>
          </a:p>
          <a:p>
            <a:pPr marL="914400" lvl="2" indent="0">
              <a:buNone/>
            </a:pPr>
            <a:endParaRPr lang="en-US" altLang="zh-CN" sz="2200" dirty="0" smtClean="0">
              <a:latin typeface="Arial"/>
              <a:cs typeface="Arial"/>
            </a:endParaRPr>
          </a:p>
          <a:p>
            <a:pPr lvl="2"/>
            <a:endParaRPr lang="en-US" altLang="zh-CN" sz="2200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493187" y="207127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1011034" y="278635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-1787804" y="37973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983918"/>
            <a:ext cx="7442613" cy="373755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3010783" y="4908747"/>
            <a:ext cx="2236510" cy="338554"/>
          </a:xfrm>
          <a:prstGeom prst="rect">
            <a:avLst/>
          </a:prstGeom>
          <a:solidFill>
            <a:srgbClr val="3F40B8"/>
          </a:solidFill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根据异常检测结果定位</a:t>
            </a:r>
            <a:endParaRPr lang="en-US" altLang="zh-CN" sz="1600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776515" y="5386439"/>
            <a:ext cx="1452566" cy="307777"/>
          </a:xfrm>
          <a:prstGeom prst="rect">
            <a:avLst/>
          </a:prstGeom>
          <a:solidFill>
            <a:srgbClr val="3F40B8"/>
          </a:solidFill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错误相关代码段</a:t>
            </a:r>
            <a:endParaRPr lang="en-US" altLang="zh-CN" sz="1400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381480" y="5384950"/>
            <a:ext cx="1339492" cy="307777"/>
          </a:xfrm>
          <a:prstGeom prst="rect">
            <a:avLst/>
          </a:prstGeom>
          <a:solidFill>
            <a:srgbClr val="3F40B8"/>
          </a:solidFill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错误相关数据</a:t>
            </a:r>
            <a:endParaRPr lang="en-US" altLang="zh-CN" sz="1400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149067" y="4384813"/>
            <a:ext cx="1339492" cy="307777"/>
          </a:xfrm>
          <a:prstGeom prst="rect">
            <a:avLst/>
          </a:prstGeom>
          <a:solidFill>
            <a:srgbClr val="3F40B8"/>
          </a:solidFill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错误相关配置</a:t>
            </a:r>
            <a:endParaRPr lang="en-US" altLang="zh-CN" sz="1400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</p:txBody>
      </p:sp>
      <p:cxnSp>
        <p:nvCxnSpPr>
          <p:cNvPr id="21" name="Straight Arrow Connector 20"/>
          <p:cNvCxnSpPr>
            <a:stCxn id="20" idx="2"/>
          </p:cNvCxnSpPr>
          <p:nvPr/>
        </p:nvCxnSpPr>
        <p:spPr>
          <a:xfrm flipH="1">
            <a:off x="6337456" y="4692590"/>
            <a:ext cx="481357" cy="554711"/>
          </a:xfrm>
          <a:prstGeom prst="straightConnector1">
            <a:avLst/>
          </a:prstGeom>
          <a:ln w="38100" cmpd="sng">
            <a:solidFill>
              <a:srgbClr val="4440BA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5596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rial"/>
                <a:cs typeface="Arial"/>
              </a:rPr>
              <a:t>诊断方法</a:t>
            </a:r>
            <a:r>
              <a:rPr lang="zh-CN" altLang="en-US" sz="2800" dirty="0" smtClean="0">
                <a:latin typeface="Arial"/>
                <a:cs typeface="Arial"/>
              </a:rPr>
              <a:t>－</a:t>
            </a:r>
            <a:r>
              <a:rPr lang="en-US" altLang="zh-CN" sz="2800" dirty="0" smtClean="0">
                <a:latin typeface="Arial"/>
                <a:cs typeface="Arial"/>
              </a:rPr>
              <a:t>Dataflow profiler</a:t>
            </a:r>
            <a:r>
              <a:rPr lang="zh-CN" altLang="en-US" sz="2400" dirty="0" smtClean="0">
                <a:latin typeface="Arial"/>
                <a:cs typeface="Arial"/>
              </a:rPr>
              <a:t>－数据流模型</a:t>
            </a:r>
            <a:endParaRPr lang="en-US" sz="2400" dirty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32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780" y="1525642"/>
            <a:ext cx="5711740" cy="3529593"/>
          </a:xfrm>
          <a:prstGeom prst="rect">
            <a:avLst/>
          </a:prstGeom>
          <a:ln>
            <a:noFill/>
          </a:ln>
          <a:effectLst/>
        </p:spPr>
      </p:pic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29617"/>
              </p:ext>
            </p:extLst>
          </p:nvPr>
        </p:nvGraphicFramePr>
        <p:xfrm>
          <a:off x="1188720" y="5211350"/>
          <a:ext cx="5748741" cy="14584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16247"/>
                <a:gridCol w="1916247"/>
                <a:gridCol w="1916247"/>
              </a:tblGrid>
              <a:tr h="361133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Primitive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steps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Input records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   Output records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611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6113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611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6080896"/>
              </p:ext>
            </p:extLst>
          </p:nvPr>
        </p:nvGraphicFramePr>
        <p:xfrm>
          <a:off x="1300163" y="5662200"/>
          <a:ext cx="518823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737" name="Equation" r:id="rId4" imgW="444500" imgH="215900" progId="Equation.3">
                  <p:embed/>
                </p:oleObj>
              </mc:Choice>
              <mc:Fallback>
                <p:oleObj name="Equation" r:id="rId4" imgW="444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00163" y="5662200"/>
                        <a:ext cx="518823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5888630"/>
              </p:ext>
            </p:extLst>
          </p:nvPr>
        </p:nvGraphicFramePr>
        <p:xfrm>
          <a:off x="3343359" y="5699030"/>
          <a:ext cx="1348941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738" name="Equation" r:id="rId6" imgW="1155700" imgH="215900" progId="Equation.3">
                  <p:embed/>
                </p:oleObj>
              </mc:Choice>
              <mc:Fallback>
                <p:oleObj name="Equation" r:id="rId6" imgW="1155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43359" y="5699030"/>
                        <a:ext cx="1348941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3882732"/>
              </p:ext>
            </p:extLst>
          </p:nvPr>
        </p:nvGraphicFramePr>
        <p:xfrm>
          <a:off x="5370279" y="5662200"/>
          <a:ext cx="1246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739" name="Equation" r:id="rId8" imgW="1130300" imgH="228600" progId="Equation.3">
                  <p:embed/>
                </p:oleObj>
              </mc:Choice>
              <mc:Fallback>
                <p:oleObj name="Equation" r:id="rId8" imgW="1130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70279" y="5662200"/>
                        <a:ext cx="1246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8479663"/>
              </p:ext>
            </p:extLst>
          </p:nvPr>
        </p:nvGraphicFramePr>
        <p:xfrm>
          <a:off x="1300163" y="6051550"/>
          <a:ext cx="1497012" cy="25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740" name="Equation" r:id="rId10" imgW="1358900" imgH="228600" progId="Equation.3">
                  <p:embed/>
                </p:oleObj>
              </mc:Choice>
              <mc:Fallback>
                <p:oleObj name="Equation" r:id="rId10" imgW="1358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300163" y="6051550"/>
                        <a:ext cx="1497012" cy="252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9925671"/>
              </p:ext>
            </p:extLst>
          </p:nvPr>
        </p:nvGraphicFramePr>
        <p:xfrm>
          <a:off x="3343359" y="6052090"/>
          <a:ext cx="1218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741" name="Equation" r:id="rId12" imgW="1104900" imgH="228600" progId="Equation.3">
                  <p:embed/>
                </p:oleObj>
              </mc:Choice>
              <mc:Fallback>
                <p:oleObj name="Equation" r:id="rId12" imgW="1104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343359" y="6052090"/>
                        <a:ext cx="1218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9086709"/>
              </p:ext>
            </p:extLst>
          </p:nvPr>
        </p:nvGraphicFramePr>
        <p:xfrm>
          <a:off x="5370279" y="6052090"/>
          <a:ext cx="1565053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742" name="Equation" r:id="rId14" imgW="1498600" imgH="241300" progId="Equation.3">
                  <p:embed/>
                </p:oleObj>
              </mc:Choice>
              <mc:Fallback>
                <p:oleObj name="Equation" r:id="rId14" imgW="1498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370279" y="6052090"/>
                        <a:ext cx="1565053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0775018"/>
              </p:ext>
            </p:extLst>
          </p:nvPr>
        </p:nvGraphicFramePr>
        <p:xfrm>
          <a:off x="1300163" y="6398800"/>
          <a:ext cx="672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743" name="Equation" r:id="rId16" imgW="609600" imgH="228600" progId="Equation.3">
                  <p:embed/>
                </p:oleObj>
              </mc:Choice>
              <mc:Fallback>
                <p:oleObj name="Equation" r:id="rId16" imgW="609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300163" y="6398800"/>
                        <a:ext cx="672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9253250"/>
              </p:ext>
            </p:extLst>
          </p:nvPr>
        </p:nvGraphicFramePr>
        <p:xfrm>
          <a:off x="3343359" y="6386100"/>
          <a:ext cx="1565053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744" name="Equation" r:id="rId18" imgW="1498600" imgH="241300" progId="Equation.3">
                  <p:embed/>
                </p:oleObj>
              </mc:Choice>
              <mc:Fallback>
                <p:oleObj name="Equation" r:id="rId18" imgW="1498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343359" y="6386100"/>
                        <a:ext cx="1565053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6794875"/>
              </p:ext>
            </p:extLst>
          </p:nvPr>
        </p:nvGraphicFramePr>
        <p:xfrm>
          <a:off x="5370279" y="6403880"/>
          <a:ext cx="1498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745" name="Equation" r:id="rId20" imgW="1358900" imgH="228600" progId="Equation.3">
                  <p:embed/>
                </p:oleObj>
              </mc:Choice>
              <mc:Fallback>
                <p:oleObj name="Equation" r:id="rId20" imgW="1358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370279" y="6403880"/>
                        <a:ext cx="1498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/>
          <p:cNvSpPr/>
          <p:nvPr/>
        </p:nvSpPr>
        <p:spPr>
          <a:xfrm>
            <a:off x="3200400" y="5623762"/>
            <a:ext cx="1584960" cy="347588"/>
          </a:xfrm>
          <a:prstGeom prst="rect">
            <a:avLst/>
          </a:prstGeom>
          <a:noFill/>
          <a:ln w="57150" cmpd="sng">
            <a:solidFill>
              <a:srgbClr val="4440BA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441012" y="2128722"/>
            <a:ext cx="479228" cy="644958"/>
          </a:xfrm>
          <a:prstGeom prst="rect">
            <a:avLst/>
          </a:prstGeom>
          <a:noFill/>
          <a:ln w="57150" cmpd="sng">
            <a:solidFill>
              <a:srgbClr val="4440BA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cxnSp>
        <p:nvCxnSpPr>
          <p:cNvPr id="31" name="Straight Arrow Connector 30"/>
          <p:cNvCxnSpPr>
            <a:stCxn id="29" idx="0"/>
            <a:endCxn id="30" idx="2"/>
          </p:cNvCxnSpPr>
          <p:nvPr/>
        </p:nvCxnSpPr>
        <p:spPr>
          <a:xfrm flipH="1" flipV="1">
            <a:off x="1680626" y="2773680"/>
            <a:ext cx="2312254" cy="2850082"/>
          </a:xfrm>
          <a:prstGeom prst="straightConnector1">
            <a:avLst/>
          </a:prstGeom>
          <a:ln w="38100" cmpd="sng">
            <a:solidFill>
              <a:srgbClr val="4440BA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5283319" y="5616682"/>
            <a:ext cx="1584960" cy="347588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cxnSp>
        <p:nvCxnSpPr>
          <p:cNvPr id="38" name="Straight Arrow Connector 37"/>
          <p:cNvCxnSpPr>
            <a:stCxn id="37" idx="0"/>
            <a:endCxn id="42" idx="2"/>
          </p:cNvCxnSpPr>
          <p:nvPr/>
        </p:nvCxnSpPr>
        <p:spPr>
          <a:xfrm flipH="1" flipV="1">
            <a:off x="3301760" y="2489200"/>
            <a:ext cx="2774039" cy="3127482"/>
          </a:xfrm>
          <a:prstGeom prst="straightConnector1">
            <a:avLst/>
          </a:prstGeom>
          <a:ln w="38100" cmpd="sng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2976399" y="1857482"/>
            <a:ext cx="650721" cy="631718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sp>
        <p:nvSpPr>
          <p:cNvPr id="44" name="Folded Corner 43"/>
          <p:cNvSpPr/>
          <p:nvPr/>
        </p:nvSpPr>
        <p:spPr>
          <a:xfrm>
            <a:off x="996456" y="1373030"/>
            <a:ext cx="1368340" cy="305223"/>
          </a:xfrm>
          <a:prstGeom prst="foldedCorner">
            <a:avLst/>
          </a:prstGeom>
          <a:solidFill>
            <a:srgbClr val="3F40B8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latin typeface="Arial"/>
                <a:cs typeface="Arial"/>
              </a:rPr>
              <a:t>Input split size</a:t>
            </a:r>
            <a:endParaRPr lang="en-US" sz="14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4973" y="5211350"/>
            <a:ext cx="604850" cy="369332"/>
          </a:xfrm>
          <a:prstGeom prst="rect">
            <a:avLst/>
          </a:prstGeom>
          <a:solidFill>
            <a:srgbClr val="3F40B8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i="1" dirty="0">
                <a:solidFill>
                  <a:schemeClr val="bg1"/>
                </a:solidFill>
                <a:latin typeface="Arial"/>
                <a:cs typeface="Arial"/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9020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7" grpId="0" animBg="1"/>
      <p:bldP spid="42" grpId="0" animBg="1"/>
      <p:bldP spid="4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"/>
                <a:cs typeface="Arial"/>
              </a:rPr>
              <a:t>诊断方法</a:t>
            </a:r>
            <a:r>
              <a:rPr lang="zh-CN" altLang="en-US" sz="2800" dirty="0" smtClean="0">
                <a:latin typeface="Arial"/>
                <a:cs typeface="Arial"/>
              </a:rPr>
              <a:t>－</a:t>
            </a:r>
            <a:r>
              <a:rPr lang="en-US" altLang="zh-CN" sz="2800" dirty="0" smtClean="0">
                <a:latin typeface="Arial"/>
                <a:cs typeface="Arial"/>
              </a:rPr>
              <a:t>Dataflow profiler</a:t>
            </a:r>
            <a:r>
              <a:rPr lang="zh-CN" altLang="en-US" sz="2400" dirty="0" smtClean="0">
                <a:latin typeface="Arial"/>
                <a:cs typeface="Arial"/>
              </a:rPr>
              <a:t>－数据流模型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33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780" y="1525642"/>
            <a:ext cx="5711740" cy="3529593"/>
          </a:xfrm>
          <a:prstGeom prst="rect">
            <a:avLst/>
          </a:prstGeom>
          <a:ln>
            <a:noFill/>
          </a:ln>
          <a:effectLst/>
        </p:spPr>
      </p:pic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2392558"/>
              </p:ext>
            </p:extLst>
          </p:nvPr>
        </p:nvGraphicFramePr>
        <p:xfrm>
          <a:off x="3343359" y="5699030"/>
          <a:ext cx="1348941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61" name="Equation" r:id="rId4" imgW="1155700" imgH="215900" progId="Equation.3">
                  <p:embed/>
                </p:oleObj>
              </mc:Choice>
              <mc:Fallback>
                <p:oleObj name="Equation" r:id="rId4" imgW="1155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43359" y="5699030"/>
                        <a:ext cx="1348941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7501262"/>
              </p:ext>
            </p:extLst>
          </p:nvPr>
        </p:nvGraphicFramePr>
        <p:xfrm>
          <a:off x="5370279" y="5662200"/>
          <a:ext cx="1246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62" name="Equation" r:id="rId6" imgW="1130300" imgH="228600" progId="Equation.3">
                  <p:embed/>
                </p:oleObj>
              </mc:Choice>
              <mc:Fallback>
                <p:oleObj name="Equation" r:id="rId6" imgW="1130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70279" y="5662200"/>
                        <a:ext cx="1246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5230758"/>
              </p:ext>
            </p:extLst>
          </p:nvPr>
        </p:nvGraphicFramePr>
        <p:xfrm>
          <a:off x="3343359" y="6052090"/>
          <a:ext cx="1218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63" name="Equation" r:id="rId8" imgW="1104900" imgH="228600" progId="Equation.3">
                  <p:embed/>
                </p:oleObj>
              </mc:Choice>
              <mc:Fallback>
                <p:oleObj name="Equation" r:id="rId8" imgW="1104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343359" y="6052090"/>
                        <a:ext cx="1218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6964752"/>
              </p:ext>
            </p:extLst>
          </p:nvPr>
        </p:nvGraphicFramePr>
        <p:xfrm>
          <a:off x="5370279" y="6052090"/>
          <a:ext cx="1565053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64" name="Equation" r:id="rId10" imgW="1498600" imgH="241300" progId="Equation.3">
                  <p:embed/>
                </p:oleObj>
              </mc:Choice>
              <mc:Fallback>
                <p:oleObj name="Equation" r:id="rId10" imgW="1498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70279" y="6052090"/>
                        <a:ext cx="1565053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1137271"/>
              </p:ext>
            </p:extLst>
          </p:nvPr>
        </p:nvGraphicFramePr>
        <p:xfrm>
          <a:off x="3343359" y="6386100"/>
          <a:ext cx="1565053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65" name="Equation" r:id="rId12" imgW="1498600" imgH="241300" progId="Equation.3">
                  <p:embed/>
                </p:oleObj>
              </mc:Choice>
              <mc:Fallback>
                <p:oleObj name="Equation" r:id="rId12" imgW="1498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343359" y="6386100"/>
                        <a:ext cx="1565053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3489296"/>
              </p:ext>
            </p:extLst>
          </p:nvPr>
        </p:nvGraphicFramePr>
        <p:xfrm>
          <a:off x="5370279" y="6403880"/>
          <a:ext cx="1498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66" name="Equation" r:id="rId14" imgW="1358900" imgH="228600" progId="Equation.3">
                  <p:embed/>
                </p:oleObj>
              </mc:Choice>
              <mc:Fallback>
                <p:oleObj name="Equation" r:id="rId14" imgW="1358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370279" y="6403880"/>
                        <a:ext cx="1498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Rectangle 36"/>
          <p:cNvSpPr/>
          <p:nvPr/>
        </p:nvSpPr>
        <p:spPr>
          <a:xfrm>
            <a:off x="3301760" y="5972632"/>
            <a:ext cx="1584960" cy="347588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cxnSp>
        <p:nvCxnSpPr>
          <p:cNvPr id="38" name="Straight Arrow Connector 37"/>
          <p:cNvCxnSpPr>
            <a:stCxn id="37" idx="0"/>
            <a:endCxn id="42" idx="2"/>
          </p:cNvCxnSpPr>
          <p:nvPr/>
        </p:nvCxnSpPr>
        <p:spPr>
          <a:xfrm flipH="1" flipV="1">
            <a:off x="3301760" y="2489200"/>
            <a:ext cx="792480" cy="3483432"/>
          </a:xfrm>
          <a:prstGeom prst="straightConnector1">
            <a:avLst/>
          </a:prstGeom>
          <a:ln w="38100" cmpd="sng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2976399" y="1857482"/>
            <a:ext cx="650721" cy="631718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976399" y="3015722"/>
            <a:ext cx="650721" cy="550438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cxnSp>
        <p:nvCxnSpPr>
          <p:cNvPr id="33" name="Straight Arrow Connector 32"/>
          <p:cNvCxnSpPr>
            <a:stCxn id="37" idx="0"/>
            <a:endCxn id="32" idx="2"/>
          </p:cNvCxnSpPr>
          <p:nvPr/>
        </p:nvCxnSpPr>
        <p:spPr>
          <a:xfrm flipH="1" flipV="1">
            <a:off x="3301760" y="3566160"/>
            <a:ext cx="792480" cy="2406472"/>
          </a:xfrm>
          <a:prstGeom prst="straightConnector1">
            <a:avLst/>
          </a:prstGeom>
          <a:ln w="38100" cmpd="sng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972560" y="1966162"/>
            <a:ext cx="780700" cy="1183438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5331184" y="5972632"/>
            <a:ext cx="1626597" cy="347588"/>
          </a:xfrm>
          <a:prstGeom prst="rect">
            <a:avLst/>
          </a:prstGeom>
          <a:noFill/>
          <a:ln w="57150" cmpd="sng">
            <a:solidFill>
              <a:srgbClr val="4440BA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cxnSp>
        <p:nvCxnSpPr>
          <p:cNvPr id="36" name="Straight Arrow Connector 35"/>
          <p:cNvCxnSpPr>
            <a:stCxn id="35" idx="0"/>
          </p:cNvCxnSpPr>
          <p:nvPr/>
        </p:nvCxnSpPr>
        <p:spPr>
          <a:xfrm flipH="1" flipV="1">
            <a:off x="4362910" y="3149600"/>
            <a:ext cx="1781573" cy="2823032"/>
          </a:xfrm>
          <a:prstGeom prst="straightConnector1">
            <a:avLst/>
          </a:prstGeom>
          <a:ln w="38100" cmpd="sng">
            <a:solidFill>
              <a:srgbClr val="4440BA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32" idx="3"/>
          </p:cNvCxnSpPr>
          <p:nvPr/>
        </p:nvCxnSpPr>
        <p:spPr>
          <a:xfrm flipV="1">
            <a:off x="3627120" y="2804161"/>
            <a:ext cx="345440" cy="486780"/>
          </a:xfrm>
          <a:prstGeom prst="straightConnector1">
            <a:avLst/>
          </a:prstGeom>
          <a:ln w="38100" cmpd="sng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42" idx="3"/>
          </p:cNvCxnSpPr>
          <p:nvPr/>
        </p:nvCxnSpPr>
        <p:spPr>
          <a:xfrm>
            <a:off x="3627120" y="2173341"/>
            <a:ext cx="345440" cy="244739"/>
          </a:xfrm>
          <a:prstGeom prst="straightConnector1">
            <a:avLst/>
          </a:prstGeom>
          <a:ln w="38100" cmpd="sng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4301950" y="2488301"/>
            <a:ext cx="451310" cy="661299"/>
          </a:xfrm>
          <a:prstGeom prst="rect">
            <a:avLst/>
          </a:prstGeom>
          <a:noFill/>
          <a:ln w="57150" cmpd="sng">
            <a:solidFill>
              <a:srgbClr val="4440BA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175810" y="2173341"/>
            <a:ext cx="451310" cy="315859"/>
          </a:xfrm>
          <a:prstGeom prst="rect">
            <a:avLst/>
          </a:prstGeom>
          <a:noFill/>
          <a:ln w="57150" cmpd="sng">
            <a:solidFill>
              <a:srgbClr val="4440BA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175810" y="3280781"/>
            <a:ext cx="451310" cy="275220"/>
          </a:xfrm>
          <a:prstGeom prst="rect">
            <a:avLst/>
          </a:prstGeom>
          <a:noFill/>
          <a:ln w="57150" cmpd="sng">
            <a:solidFill>
              <a:srgbClr val="4440BA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031795"/>
              </p:ext>
            </p:extLst>
          </p:nvPr>
        </p:nvGraphicFramePr>
        <p:xfrm>
          <a:off x="1188720" y="5211350"/>
          <a:ext cx="5748741" cy="14584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16247"/>
                <a:gridCol w="1916247"/>
                <a:gridCol w="1916247"/>
              </a:tblGrid>
              <a:tr h="361133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Primitive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steps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Input records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   Output records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611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6113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611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9919365"/>
              </p:ext>
            </p:extLst>
          </p:nvPr>
        </p:nvGraphicFramePr>
        <p:xfrm>
          <a:off x="1300163" y="5662200"/>
          <a:ext cx="518823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67" name="Equation" r:id="rId16" imgW="444500" imgH="215900" progId="Equation.3">
                  <p:embed/>
                </p:oleObj>
              </mc:Choice>
              <mc:Fallback>
                <p:oleObj name="Equation" r:id="rId16" imgW="444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300163" y="5662200"/>
                        <a:ext cx="518823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4215039"/>
              </p:ext>
            </p:extLst>
          </p:nvPr>
        </p:nvGraphicFramePr>
        <p:xfrm>
          <a:off x="1300163" y="6051550"/>
          <a:ext cx="1497012" cy="25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68" name="Equation" r:id="rId18" imgW="1358900" imgH="228600" progId="Equation.3">
                  <p:embed/>
                </p:oleObj>
              </mc:Choice>
              <mc:Fallback>
                <p:oleObj name="Equation" r:id="rId18" imgW="1358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300163" y="6051550"/>
                        <a:ext cx="1497012" cy="252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8877197"/>
              </p:ext>
            </p:extLst>
          </p:nvPr>
        </p:nvGraphicFramePr>
        <p:xfrm>
          <a:off x="1300163" y="6398800"/>
          <a:ext cx="672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69" name="Equation" r:id="rId20" imgW="609600" imgH="228600" progId="Equation.3">
                  <p:embed/>
                </p:oleObj>
              </mc:Choice>
              <mc:Fallback>
                <p:oleObj name="Equation" r:id="rId20" imgW="609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300163" y="6398800"/>
                        <a:ext cx="672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Rectangle 43"/>
          <p:cNvSpPr/>
          <p:nvPr/>
        </p:nvSpPr>
        <p:spPr>
          <a:xfrm>
            <a:off x="314973" y="5211350"/>
            <a:ext cx="604850" cy="369332"/>
          </a:xfrm>
          <a:prstGeom prst="rect">
            <a:avLst/>
          </a:prstGeom>
          <a:solidFill>
            <a:srgbClr val="3F40B8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i="1" dirty="0">
                <a:solidFill>
                  <a:schemeClr val="bg1"/>
                </a:solidFill>
                <a:latin typeface="Arial"/>
                <a:cs typeface="Arial"/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53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3" grpId="0" animBg="1"/>
      <p:bldP spid="45" grpId="0" animBg="1"/>
      <p:bldP spid="4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34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780" y="1525642"/>
            <a:ext cx="5711740" cy="3529593"/>
          </a:xfrm>
          <a:prstGeom prst="rect">
            <a:avLst/>
          </a:prstGeom>
          <a:ln>
            <a:noFill/>
          </a:ln>
          <a:effectLst/>
        </p:spPr>
      </p:pic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9789913"/>
              </p:ext>
            </p:extLst>
          </p:nvPr>
        </p:nvGraphicFramePr>
        <p:xfrm>
          <a:off x="3343359" y="5699030"/>
          <a:ext cx="1348941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85" name="Equation" r:id="rId4" imgW="1155700" imgH="215900" progId="Equation.3">
                  <p:embed/>
                </p:oleObj>
              </mc:Choice>
              <mc:Fallback>
                <p:oleObj name="Equation" r:id="rId4" imgW="1155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43359" y="5699030"/>
                        <a:ext cx="1348941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6520200"/>
              </p:ext>
            </p:extLst>
          </p:nvPr>
        </p:nvGraphicFramePr>
        <p:xfrm>
          <a:off x="5370279" y="5662200"/>
          <a:ext cx="1246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86" name="Equation" r:id="rId6" imgW="1130300" imgH="228600" progId="Equation.3">
                  <p:embed/>
                </p:oleObj>
              </mc:Choice>
              <mc:Fallback>
                <p:oleObj name="Equation" r:id="rId6" imgW="1130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70279" y="5662200"/>
                        <a:ext cx="1246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7321236"/>
              </p:ext>
            </p:extLst>
          </p:nvPr>
        </p:nvGraphicFramePr>
        <p:xfrm>
          <a:off x="3343359" y="6052090"/>
          <a:ext cx="1218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87" name="Equation" r:id="rId8" imgW="1104900" imgH="228600" progId="Equation.3">
                  <p:embed/>
                </p:oleObj>
              </mc:Choice>
              <mc:Fallback>
                <p:oleObj name="Equation" r:id="rId8" imgW="1104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343359" y="6052090"/>
                        <a:ext cx="1218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377835"/>
              </p:ext>
            </p:extLst>
          </p:nvPr>
        </p:nvGraphicFramePr>
        <p:xfrm>
          <a:off x="5370279" y="6052090"/>
          <a:ext cx="1565053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88" name="Equation" r:id="rId10" imgW="1498600" imgH="241300" progId="Equation.3">
                  <p:embed/>
                </p:oleObj>
              </mc:Choice>
              <mc:Fallback>
                <p:oleObj name="Equation" r:id="rId10" imgW="1498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70279" y="6052090"/>
                        <a:ext cx="1565053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0963864"/>
              </p:ext>
            </p:extLst>
          </p:nvPr>
        </p:nvGraphicFramePr>
        <p:xfrm>
          <a:off x="3343359" y="6386100"/>
          <a:ext cx="1565053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89" name="Equation" r:id="rId12" imgW="1498600" imgH="241300" progId="Equation.3">
                  <p:embed/>
                </p:oleObj>
              </mc:Choice>
              <mc:Fallback>
                <p:oleObj name="Equation" r:id="rId12" imgW="1498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343359" y="6386100"/>
                        <a:ext cx="1565053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9259213"/>
              </p:ext>
            </p:extLst>
          </p:nvPr>
        </p:nvGraphicFramePr>
        <p:xfrm>
          <a:off x="5370279" y="6403880"/>
          <a:ext cx="1498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90" name="Equation" r:id="rId14" imgW="1358900" imgH="228600" progId="Equation.3">
                  <p:embed/>
                </p:oleObj>
              </mc:Choice>
              <mc:Fallback>
                <p:oleObj name="Equation" r:id="rId14" imgW="1358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370279" y="6403880"/>
                        <a:ext cx="1498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Rectangle 34"/>
          <p:cNvSpPr/>
          <p:nvPr/>
        </p:nvSpPr>
        <p:spPr>
          <a:xfrm>
            <a:off x="3302719" y="6308292"/>
            <a:ext cx="1626597" cy="347588"/>
          </a:xfrm>
          <a:prstGeom prst="rect">
            <a:avLst/>
          </a:prstGeom>
          <a:noFill/>
          <a:ln w="57150" cmpd="sng">
            <a:solidFill>
              <a:srgbClr val="4440BA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cxnSp>
        <p:nvCxnSpPr>
          <p:cNvPr id="36" name="Straight Arrow Connector 35"/>
          <p:cNvCxnSpPr>
            <a:stCxn id="35" idx="0"/>
            <a:endCxn id="43" idx="2"/>
          </p:cNvCxnSpPr>
          <p:nvPr/>
        </p:nvCxnSpPr>
        <p:spPr>
          <a:xfrm flipV="1">
            <a:off x="4116018" y="3149600"/>
            <a:ext cx="411587" cy="3158692"/>
          </a:xfrm>
          <a:prstGeom prst="straightConnector1">
            <a:avLst/>
          </a:prstGeom>
          <a:ln w="38100" cmpd="sng">
            <a:solidFill>
              <a:srgbClr val="4440BA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4301950" y="2488301"/>
            <a:ext cx="451310" cy="661299"/>
          </a:xfrm>
          <a:prstGeom prst="rect">
            <a:avLst/>
          </a:prstGeom>
          <a:noFill/>
          <a:ln w="57150" cmpd="sng">
            <a:solidFill>
              <a:srgbClr val="4440BA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342659" y="6320220"/>
            <a:ext cx="1584960" cy="347588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cxnSp>
        <p:nvCxnSpPr>
          <p:cNvPr id="31" name="Straight Arrow Connector 30"/>
          <p:cNvCxnSpPr>
            <a:stCxn id="25" idx="2"/>
          </p:cNvCxnSpPr>
          <p:nvPr/>
        </p:nvCxnSpPr>
        <p:spPr>
          <a:xfrm flipV="1">
            <a:off x="6152805" y="2773680"/>
            <a:ext cx="463474" cy="3530410"/>
          </a:xfrm>
          <a:prstGeom prst="straightConnector1">
            <a:avLst/>
          </a:prstGeom>
          <a:ln w="38100" cmpd="sng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6543040" y="2083500"/>
            <a:ext cx="457200" cy="690180"/>
          </a:xfrm>
          <a:prstGeom prst="rect">
            <a:avLst/>
          </a:prstGeom>
          <a:noFill/>
          <a:ln w="57150" cmpd="sng">
            <a:solidFill>
              <a:srgbClr val="9537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300330" y="2274942"/>
            <a:ext cx="452930" cy="213359"/>
          </a:xfrm>
          <a:prstGeom prst="rect">
            <a:avLst/>
          </a:prstGeom>
          <a:noFill/>
          <a:ln w="57150" cmpd="sng">
            <a:solidFill>
              <a:srgbClr val="4440BA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301950" y="1976820"/>
            <a:ext cx="442770" cy="298122"/>
          </a:xfrm>
          <a:prstGeom prst="rect">
            <a:avLst/>
          </a:prstGeom>
          <a:noFill/>
          <a:ln w="57150" cmpd="sng">
            <a:solidFill>
              <a:srgbClr val="4440BA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>
              <a:latin typeface="Arial"/>
              <a:cs typeface="Arial"/>
            </a:endParaRPr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879805"/>
              </p:ext>
            </p:extLst>
          </p:nvPr>
        </p:nvGraphicFramePr>
        <p:xfrm>
          <a:off x="1188720" y="5211350"/>
          <a:ext cx="5748741" cy="14584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16247"/>
                <a:gridCol w="1916247"/>
                <a:gridCol w="1916247"/>
              </a:tblGrid>
              <a:tr h="361133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Primitive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steps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Input records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   Output records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611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6113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611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4468919"/>
              </p:ext>
            </p:extLst>
          </p:nvPr>
        </p:nvGraphicFramePr>
        <p:xfrm>
          <a:off x="1300163" y="5662200"/>
          <a:ext cx="518823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91" name="Equation" r:id="rId16" imgW="444500" imgH="215900" progId="Equation.3">
                  <p:embed/>
                </p:oleObj>
              </mc:Choice>
              <mc:Fallback>
                <p:oleObj name="Equation" r:id="rId16" imgW="444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300163" y="5662200"/>
                        <a:ext cx="518823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675125"/>
              </p:ext>
            </p:extLst>
          </p:nvPr>
        </p:nvGraphicFramePr>
        <p:xfrm>
          <a:off x="1300163" y="6051550"/>
          <a:ext cx="1497012" cy="25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92" name="Equation" r:id="rId18" imgW="1358900" imgH="228600" progId="Equation.3">
                  <p:embed/>
                </p:oleObj>
              </mc:Choice>
              <mc:Fallback>
                <p:oleObj name="Equation" r:id="rId18" imgW="1358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300163" y="6051550"/>
                        <a:ext cx="1497012" cy="252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2913987"/>
              </p:ext>
            </p:extLst>
          </p:nvPr>
        </p:nvGraphicFramePr>
        <p:xfrm>
          <a:off x="1300163" y="6398800"/>
          <a:ext cx="672000" cy="2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93" name="Equation" r:id="rId20" imgW="609600" imgH="228600" progId="Equation.3">
                  <p:embed/>
                </p:oleObj>
              </mc:Choice>
              <mc:Fallback>
                <p:oleObj name="Equation" r:id="rId20" imgW="609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300163" y="6398800"/>
                        <a:ext cx="672000" cy="2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2"/>
          <p:cNvSpPr/>
          <p:nvPr/>
        </p:nvSpPr>
        <p:spPr>
          <a:xfrm>
            <a:off x="314973" y="5211350"/>
            <a:ext cx="604850" cy="369332"/>
          </a:xfrm>
          <a:prstGeom prst="rect">
            <a:avLst/>
          </a:prstGeom>
          <a:solidFill>
            <a:srgbClr val="3F40B8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i="1" dirty="0">
                <a:solidFill>
                  <a:schemeClr val="bg1"/>
                </a:solidFill>
                <a:latin typeface="Arial"/>
                <a:cs typeface="Arial"/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诊断</a:t>
            </a:r>
            <a:r>
              <a:rPr lang="zh-CN" altLang="en-US" dirty="0" smtClean="0"/>
              <a:t>方法</a:t>
            </a:r>
            <a:r>
              <a:rPr lang="zh-CN" altLang="en-US" sz="2800" dirty="0">
                <a:latin typeface="Arial"/>
                <a:cs typeface="Arial"/>
              </a:rPr>
              <a:t>－</a:t>
            </a:r>
            <a:r>
              <a:rPr lang="en-US" altLang="zh-CN" sz="2800" dirty="0">
                <a:latin typeface="Arial"/>
                <a:cs typeface="Arial"/>
              </a:rPr>
              <a:t>Dataflow profiler</a:t>
            </a:r>
            <a:r>
              <a:rPr lang="zh-CN" altLang="en-US" sz="2400" dirty="0">
                <a:latin typeface="Arial"/>
                <a:cs typeface="Arial"/>
              </a:rPr>
              <a:t>－数据流模型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99891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"/>
                <a:cs typeface="Arial"/>
              </a:rPr>
              <a:t>诊断方法</a:t>
            </a:r>
            <a:r>
              <a:rPr lang="zh-CN" altLang="en-US" sz="2800" dirty="0">
                <a:latin typeface="Arial"/>
                <a:cs typeface="Arial"/>
              </a:rPr>
              <a:t>－</a:t>
            </a:r>
            <a:r>
              <a:rPr lang="en-US" altLang="zh-CN" sz="2800" dirty="0">
                <a:latin typeface="Arial"/>
                <a:cs typeface="Arial"/>
              </a:rPr>
              <a:t>Dataflow profiler</a:t>
            </a:r>
            <a:r>
              <a:rPr lang="zh-CN" altLang="en-US" sz="2400" dirty="0">
                <a:latin typeface="Arial"/>
                <a:cs typeface="Arial"/>
              </a:rPr>
              <a:t>－</a:t>
            </a:r>
            <a:r>
              <a:rPr lang="zh-CN" altLang="en-US" sz="2400" dirty="0" smtClean="0">
                <a:latin typeface="Arial"/>
                <a:cs typeface="Arial"/>
              </a:rPr>
              <a:t>数据流模型参数获取</a:t>
            </a:r>
            <a:endParaRPr lang="en-US" sz="2800" dirty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7664398"/>
              </p:ext>
            </p:extLst>
          </p:nvPr>
        </p:nvGraphicFramePr>
        <p:xfrm>
          <a:off x="700088" y="3548078"/>
          <a:ext cx="7831137" cy="293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44" name="Document" r:id="rId3" imgW="5956300" imgH="2235200" progId="Word.Document.12">
                  <p:embed/>
                </p:oleObj>
              </mc:Choice>
              <mc:Fallback>
                <p:oleObj name="Document" r:id="rId3" imgW="5956300" imgH="2235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3548078"/>
                        <a:ext cx="7831137" cy="2936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6692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获取数据流参数信息</a:t>
            </a:r>
            <a:endParaRPr lang="en-US" dirty="0" smtClean="0"/>
          </a:p>
          <a:p>
            <a:pPr lvl="1"/>
            <a:r>
              <a:rPr lang="zh-CN" altLang="en-US" dirty="0" smtClean="0"/>
              <a:t>动态数据流监控器</a:t>
            </a:r>
            <a:endParaRPr lang="en-US" altLang="zh-CN" dirty="0"/>
          </a:p>
          <a:p>
            <a:pPr lvl="1"/>
            <a:r>
              <a:rPr lang="zh-CN" altLang="en-US" dirty="0" smtClean="0"/>
              <a:t>增强过</a:t>
            </a:r>
            <a:r>
              <a:rPr lang="zh-CN" altLang="en-US" dirty="0" smtClean="0">
                <a:latin typeface="Arial"/>
                <a:cs typeface="Arial"/>
              </a:rPr>
              <a:t>的</a:t>
            </a:r>
            <a:r>
              <a:rPr lang="en-US" altLang="zh-CN" dirty="0" smtClean="0">
                <a:latin typeface="Arial"/>
                <a:cs typeface="Arial"/>
              </a:rPr>
              <a:t> task </a:t>
            </a:r>
            <a:r>
              <a:rPr lang="zh-CN" altLang="en-US" dirty="0" smtClean="0">
                <a:latin typeface="Arial"/>
                <a:cs typeface="Arial"/>
              </a:rPr>
              <a:t>日志</a:t>
            </a:r>
            <a:endParaRPr lang="en-US" dirty="0" smtClean="0">
              <a:latin typeface="Arial"/>
              <a:cs typeface="Arial"/>
            </a:endParaRPr>
          </a:p>
          <a:p>
            <a:pPr lvl="2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1005" y="1855050"/>
            <a:ext cx="2970220" cy="1336599"/>
          </a:xfrm>
          <a:prstGeom prst="rect">
            <a:avLst/>
          </a:prstGeom>
          <a:ln w="28575" cmpd="sng">
            <a:solidFill>
              <a:srgbClr val="393BAA"/>
            </a:solidFill>
          </a:ln>
        </p:spPr>
      </p:pic>
      <p:cxnSp>
        <p:nvCxnSpPr>
          <p:cNvPr id="12" name="Straight Arrow Connector 11"/>
          <p:cNvCxnSpPr/>
          <p:nvPr/>
        </p:nvCxnSpPr>
        <p:spPr>
          <a:xfrm>
            <a:off x="2835434" y="2724707"/>
            <a:ext cx="339464" cy="823371"/>
          </a:xfrm>
          <a:prstGeom prst="straightConnector1">
            <a:avLst/>
          </a:prstGeom>
          <a:ln>
            <a:solidFill>
              <a:srgbClr val="393BAA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3" idx="1"/>
          </p:cNvCxnSpPr>
          <p:nvPr/>
        </p:nvCxnSpPr>
        <p:spPr>
          <a:xfrm>
            <a:off x="3360919" y="2200691"/>
            <a:ext cx="2200086" cy="322659"/>
          </a:xfrm>
          <a:prstGeom prst="straightConnector1">
            <a:avLst/>
          </a:prstGeom>
          <a:ln>
            <a:solidFill>
              <a:srgbClr val="393BAA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8114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诊断</a:t>
            </a:r>
            <a:r>
              <a:rPr lang="zh-CN" altLang="en-US" dirty="0" smtClean="0"/>
              <a:t>方法</a:t>
            </a:r>
            <a:r>
              <a:rPr lang="zh-CN" altLang="en-US" sz="2800" dirty="0">
                <a:latin typeface="Arial"/>
                <a:cs typeface="Arial"/>
              </a:rPr>
              <a:t>－</a:t>
            </a:r>
            <a:r>
              <a:rPr lang="en-US" altLang="zh-CN" sz="2800" dirty="0">
                <a:latin typeface="Arial"/>
                <a:cs typeface="Arial"/>
              </a:rPr>
              <a:t>Memory usage profiler</a:t>
            </a:r>
            <a:endParaRPr lang="en-US" sz="2400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1" indent="-342900"/>
            <a:r>
              <a:rPr lang="zh-CN" altLang="en-US" sz="2400" dirty="0" smtClean="0">
                <a:solidFill>
                  <a:srgbClr val="3F40B8"/>
                </a:solidFill>
              </a:rPr>
              <a:t>目标：定量描述用户代码内存用量与输入数据量关系</a:t>
            </a:r>
            <a:endParaRPr lang="en-US" altLang="zh-CN" sz="2400" dirty="0" smtClean="0">
              <a:solidFill>
                <a:srgbClr val="3F40B8"/>
              </a:solidFill>
            </a:endParaRPr>
          </a:p>
          <a:p>
            <a:pPr marL="342900" lvl="1" indent="-342900"/>
            <a:r>
              <a:rPr lang="zh-CN" altLang="en-US" sz="2400" dirty="0" smtClean="0"/>
              <a:t>问题：直接监控不可行</a:t>
            </a:r>
            <a:endParaRPr lang="en-US" altLang="zh-CN" sz="2400" dirty="0" smtClean="0"/>
          </a:p>
          <a:p>
            <a:pPr marL="742950" lvl="2" indent="-342900"/>
            <a:r>
              <a:rPr lang="zh-CN" altLang="en-US" sz="2000" dirty="0" smtClean="0">
                <a:latin typeface="Arial"/>
                <a:cs typeface="Arial"/>
              </a:rPr>
              <a:t>监控到的用量包含</a:t>
            </a:r>
            <a:r>
              <a:rPr lang="zh-CN" altLang="en-US" sz="2000" dirty="0" smtClean="0">
                <a:solidFill>
                  <a:srgbClr val="3F40B8"/>
                </a:solidFill>
                <a:latin typeface="Arial"/>
                <a:cs typeface="Arial"/>
              </a:rPr>
              <a:t>临时对象、用户代码对象、中间数据对象</a:t>
            </a:r>
            <a:endParaRPr lang="en-US" altLang="zh-CN" sz="2000" dirty="0" smtClean="0">
              <a:solidFill>
                <a:srgbClr val="3F40B8"/>
              </a:solidFill>
              <a:latin typeface="Arial"/>
              <a:cs typeface="Arial"/>
            </a:endParaRPr>
          </a:p>
          <a:p>
            <a:pPr marL="742950" lvl="2" indent="-342900"/>
            <a:r>
              <a:rPr lang="zh-CN" altLang="en-US" sz="2000" dirty="0" smtClean="0">
                <a:latin typeface="Arial"/>
                <a:cs typeface="Arial"/>
              </a:rPr>
              <a:t>没有输入数据信息</a:t>
            </a:r>
            <a:endParaRPr lang="en-US" altLang="zh-CN" sz="2000" dirty="0" smtClean="0">
              <a:latin typeface="Arial"/>
              <a:cs typeface="Arial"/>
            </a:endParaRPr>
          </a:p>
          <a:p>
            <a:pPr marL="742950" lvl="2" indent="-342900"/>
            <a:r>
              <a:rPr lang="zh-CN" altLang="en-US" sz="2000" dirty="0" smtClean="0">
                <a:latin typeface="Arial"/>
                <a:cs typeface="Arial"/>
              </a:rPr>
              <a:t>无法与异常代码段对应</a:t>
            </a:r>
            <a:endParaRPr lang="en-US" altLang="zh-CN" sz="2000" dirty="0">
              <a:latin typeface="Arial"/>
              <a:cs typeface="Arial"/>
            </a:endParaRPr>
          </a:p>
          <a:p>
            <a:pPr marL="914400" lvl="2" indent="0">
              <a:buNone/>
            </a:pPr>
            <a:endParaRPr lang="en-US" altLang="zh-CN" dirty="0">
              <a:latin typeface="Arial"/>
              <a:cs typeface="Arial"/>
            </a:endParaRPr>
          </a:p>
          <a:p>
            <a:pPr lvl="1"/>
            <a:endParaRPr lang="en-US" altLang="zh-CN" dirty="0">
              <a:latin typeface="Arial"/>
              <a:cs typeface="Arial"/>
            </a:endParaRPr>
          </a:p>
          <a:p>
            <a:pPr lvl="2"/>
            <a:endParaRPr lang="en-US" altLang="zh-CN" dirty="0">
              <a:latin typeface="Arial"/>
              <a:cs typeface="Arial"/>
            </a:endParaRPr>
          </a:p>
          <a:p>
            <a:pPr marL="0" lvl="2" indent="0">
              <a:buNone/>
            </a:pPr>
            <a:endParaRPr lang="en-US" altLang="zh-CN" sz="2400" dirty="0"/>
          </a:p>
          <a:p>
            <a:pPr lvl="2"/>
            <a:endParaRPr lang="en-US" altLang="zh-CN" dirty="0">
              <a:latin typeface="Arial"/>
              <a:cs typeface="Arial"/>
            </a:endParaRPr>
          </a:p>
          <a:p>
            <a:pPr lvl="2"/>
            <a:endParaRPr lang="en-US" altLang="zh-CN" dirty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dirty="0"/>
          </a:p>
          <a:p>
            <a:pPr marL="800100" lvl="3" indent="-342900">
              <a:buFont typeface="Wingdings" charset="2"/>
              <a:buChar char="§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36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438" y="4253841"/>
            <a:ext cx="3771510" cy="15353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953" y="4742639"/>
            <a:ext cx="2601192" cy="1783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0273" y="2942370"/>
            <a:ext cx="2559833" cy="1755314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4426356" y="4742639"/>
            <a:ext cx="883917" cy="278890"/>
          </a:xfrm>
          <a:prstGeom prst="straightConnector1">
            <a:avLst/>
          </a:prstGeom>
          <a:ln>
            <a:solidFill>
              <a:srgbClr val="393BAA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9776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诊断</a:t>
            </a:r>
            <a:r>
              <a:rPr lang="zh-CN" altLang="en-US" dirty="0" smtClean="0"/>
              <a:t>方法</a:t>
            </a:r>
            <a:r>
              <a:rPr lang="zh-CN" altLang="en-US" sz="2800" dirty="0">
                <a:latin typeface="Arial"/>
                <a:cs typeface="Arial"/>
              </a:rPr>
              <a:t>－</a:t>
            </a:r>
            <a:r>
              <a:rPr lang="en-US" altLang="zh-CN" sz="2800" dirty="0">
                <a:latin typeface="Arial"/>
                <a:cs typeface="Arial"/>
              </a:rPr>
              <a:t>Memory usage profiler</a:t>
            </a:r>
            <a:endParaRPr lang="en-US" sz="2400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1" indent="-342900"/>
            <a:r>
              <a:rPr lang="zh-CN" altLang="en-US" sz="2800" dirty="0" smtClean="0"/>
              <a:t>观察用户代码特点</a:t>
            </a:r>
            <a:endParaRPr lang="en-US" altLang="zh-CN" sz="2800" dirty="0" smtClean="0"/>
          </a:p>
          <a:p>
            <a:pPr lvl="1"/>
            <a:r>
              <a:rPr lang="zh-CN" altLang="en-US" dirty="0" smtClean="0">
                <a:solidFill>
                  <a:srgbClr val="000090"/>
                </a:solidFill>
                <a:latin typeface="Arial"/>
                <a:cs typeface="Arial"/>
              </a:rPr>
              <a:t>用户代码以流的方式每次处理一个</a:t>
            </a:r>
            <a:r>
              <a:rPr lang="en-US" altLang="zh-CN" dirty="0" smtClean="0">
                <a:solidFill>
                  <a:srgbClr val="000090"/>
                </a:solidFill>
                <a:latin typeface="Arial"/>
                <a:cs typeface="Arial"/>
              </a:rPr>
              <a:t> &lt;</a:t>
            </a:r>
            <a:r>
              <a:rPr lang="en-US" altLang="zh-CN" i="1" dirty="0" smtClean="0">
                <a:solidFill>
                  <a:srgbClr val="000090"/>
                </a:solidFill>
                <a:latin typeface="Arial"/>
                <a:cs typeface="Arial"/>
              </a:rPr>
              <a:t>k</a:t>
            </a:r>
            <a:r>
              <a:rPr lang="en-US" altLang="zh-CN" dirty="0" smtClean="0">
                <a:solidFill>
                  <a:srgbClr val="000090"/>
                </a:solidFill>
                <a:latin typeface="Arial"/>
                <a:cs typeface="Arial"/>
              </a:rPr>
              <a:t>, </a:t>
            </a:r>
            <a:r>
              <a:rPr lang="en-US" altLang="zh-CN" i="1" dirty="0" smtClean="0">
                <a:solidFill>
                  <a:srgbClr val="000090"/>
                </a:solidFill>
                <a:latin typeface="Arial"/>
                <a:cs typeface="Arial"/>
              </a:rPr>
              <a:t>v</a:t>
            </a:r>
            <a:r>
              <a:rPr lang="en-US" altLang="zh-CN" dirty="0" smtClean="0">
                <a:solidFill>
                  <a:srgbClr val="000090"/>
                </a:solidFill>
                <a:latin typeface="Arial"/>
                <a:cs typeface="Arial"/>
              </a:rPr>
              <a:t>&gt; record</a:t>
            </a:r>
            <a:endParaRPr lang="en-US" altLang="zh-CN" dirty="0">
              <a:solidFill>
                <a:srgbClr val="000090"/>
              </a:solidFill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solidFill>
                  <a:srgbClr val="000090"/>
                </a:solidFill>
                <a:latin typeface="Arial"/>
                <a:cs typeface="Arial"/>
              </a:rPr>
              <a:t>用户代码对象具有固定的生命周期</a:t>
            </a:r>
            <a:endParaRPr lang="en-US" altLang="zh-CN" dirty="0">
              <a:solidFill>
                <a:srgbClr val="000090"/>
              </a:solidFill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solidFill>
                  <a:srgbClr val="000090"/>
                </a:solidFill>
                <a:latin typeface="Arial"/>
                <a:cs typeface="Arial"/>
              </a:rPr>
              <a:t>不同生命周期的用户代码对象与固定范围的输入数据相关</a:t>
            </a:r>
            <a:endParaRPr lang="en-US" altLang="zh-CN" dirty="0" smtClean="0">
              <a:solidFill>
                <a:srgbClr val="000090"/>
              </a:solidFill>
              <a:latin typeface="Arial"/>
              <a:cs typeface="Arial"/>
            </a:endParaRPr>
          </a:p>
          <a:p>
            <a:pPr lvl="2"/>
            <a:endParaRPr lang="en-US" altLang="zh-CN" dirty="0" smtClean="0"/>
          </a:p>
          <a:p>
            <a:pPr marL="914400" lvl="2" indent="0">
              <a:buNone/>
            </a:pPr>
            <a:endParaRPr lang="en-US" altLang="zh-CN" dirty="0">
              <a:latin typeface="Arial"/>
              <a:cs typeface="Arial"/>
            </a:endParaRPr>
          </a:p>
          <a:p>
            <a:pPr lvl="1"/>
            <a:endParaRPr lang="en-US" altLang="zh-CN" dirty="0">
              <a:latin typeface="Arial"/>
              <a:cs typeface="Arial"/>
            </a:endParaRPr>
          </a:p>
          <a:p>
            <a:pPr lvl="2"/>
            <a:endParaRPr lang="en-US" altLang="zh-CN" dirty="0">
              <a:latin typeface="Arial"/>
              <a:cs typeface="Arial"/>
            </a:endParaRPr>
          </a:p>
          <a:p>
            <a:pPr marL="0" lvl="2" indent="0">
              <a:buNone/>
            </a:pPr>
            <a:endParaRPr lang="en-US" altLang="zh-CN" sz="2400" dirty="0"/>
          </a:p>
          <a:p>
            <a:pPr lvl="2"/>
            <a:endParaRPr lang="en-US" altLang="zh-CN" dirty="0">
              <a:latin typeface="Arial"/>
              <a:cs typeface="Arial"/>
            </a:endParaRPr>
          </a:p>
          <a:p>
            <a:pPr lvl="2"/>
            <a:endParaRPr lang="en-US" altLang="zh-CN" dirty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dirty="0"/>
          </a:p>
          <a:p>
            <a:pPr marL="800100" lvl="3" indent="-342900">
              <a:buFont typeface="Wingdings" charset="2"/>
              <a:buChar char="§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970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142" y="4777877"/>
            <a:ext cx="5041601" cy="185366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4" y="4036738"/>
            <a:ext cx="3346843" cy="2068195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诊断方法</a:t>
            </a:r>
            <a:r>
              <a:rPr lang="zh-CN" altLang="en-US" sz="2800" dirty="0">
                <a:latin typeface="Arial"/>
                <a:cs typeface="Arial"/>
              </a:rPr>
              <a:t>－</a:t>
            </a:r>
            <a:r>
              <a:rPr lang="en-US" altLang="zh-CN" sz="2800" dirty="0">
                <a:latin typeface="Arial"/>
                <a:cs typeface="Arial"/>
              </a:rPr>
              <a:t>Memory usage </a:t>
            </a:r>
            <a:r>
              <a:rPr lang="en-US" altLang="zh-CN" sz="2800" dirty="0" smtClean="0">
                <a:latin typeface="Arial"/>
                <a:cs typeface="Arial"/>
              </a:rPr>
              <a:t>profiler</a:t>
            </a:r>
            <a:r>
              <a:rPr lang="zh-CN" altLang="zh-CN" sz="2400" dirty="0" smtClean="0">
                <a:latin typeface="Arial"/>
                <a:cs typeface="Arial"/>
              </a:rPr>
              <a:t>－</a:t>
            </a:r>
            <a:r>
              <a:rPr lang="zh-CN" altLang="en-US" sz="2400" dirty="0" smtClean="0">
                <a:latin typeface="Arial"/>
                <a:cs typeface="Arial"/>
              </a:rPr>
              <a:t>对象生命周期</a:t>
            </a:r>
            <a:endParaRPr lang="en-US" sz="24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383098"/>
            <a:ext cx="8229600" cy="456692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map() </a:t>
            </a:r>
            <a:r>
              <a:rPr lang="zh-CN" altLang="en-US" dirty="0" smtClean="0">
                <a:latin typeface="Arial"/>
                <a:cs typeface="Arial"/>
              </a:rPr>
              <a:t>中的用户代码对象</a:t>
            </a:r>
            <a:endParaRPr lang="en-US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对象生命周期</a:t>
            </a:r>
            <a:r>
              <a:rPr lang="en-US" altLang="zh-CN" dirty="0" smtClean="0">
                <a:latin typeface="Arial"/>
                <a:cs typeface="Arial"/>
              </a:rPr>
              <a:t> ① map</a:t>
            </a:r>
            <a:r>
              <a:rPr lang="en-US" dirty="0" smtClean="0">
                <a:latin typeface="Arial"/>
                <a:cs typeface="Arial"/>
              </a:rPr>
              <a:t>-level</a:t>
            </a:r>
            <a:r>
              <a:rPr lang="zh-CN" altLang="en-US" dirty="0" smtClean="0">
                <a:latin typeface="Arial"/>
                <a:cs typeface="Arial"/>
              </a:rPr>
              <a:t>累积结果</a:t>
            </a:r>
            <a:r>
              <a:rPr lang="en-US" dirty="0" smtClean="0">
                <a:latin typeface="Arial"/>
                <a:cs typeface="Arial"/>
              </a:rPr>
              <a:t>, </a:t>
            </a:r>
            <a:r>
              <a:rPr lang="en-US" altLang="zh-CN" dirty="0" smtClean="0">
                <a:latin typeface="Arial"/>
                <a:cs typeface="Arial"/>
              </a:rPr>
              <a:t>② </a:t>
            </a:r>
            <a:r>
              <a:rPr lang="en-US" dirty="0" smtClean="0">
                <a:latin typeface="Arial"/>
                <a:cs typeface="Arial"/>
              </a:rPr>
              <a:t>record-level</a:t>
            </a:r>
            <a:r>
              <a:rPr lang="zh-CN" altLang="en-US" dirty="0" smtClean="0">
                <a:latin typeface="Arial"/>
                <a:cs typeface="Arial"/>
              </a:rPr>
              <a:t>临时结果</a:t>
            </a:r>
            <a:endParaRPr lang="en-US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用户代码对象与输入数据中的特定区域相关</a:t>
            </a:r>
            <a:endParaRPr lang="en-US" dirty="0" smtClean="0">
              <a:latin typeface="Arial"/>
              <a:cs typeface="Aria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97599" y="2736393"/>
            <a:ext cx="5244158" cy="17543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rgbClr val="4B48D6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latin typeface="Courier"/>
                <a:cs typeface="Courier"/>
              </a:rPr>
              <a:t>public class Mapper {</a:t>
            </a:r>
          </a:p>
          <a:p>
            <a:r>
              <a:rPr lang="en-US" sz="1200" dirty="0">
                <a:latin typeface="Courier"/>
                <a:cs typeface="Courier"/>
              </a:rPr>
              <a:t>   private Object </a:t>
            </a:r>
            <a:r>
              <a:rPr lang="en-US" sz="1200" dirty="0">
                <a:solidFill>
                  <a:srgbClr val="FF0000"/>
                </a:solidFill>
                <a:latin typeface="Courier"/>
                <a:cs typeface="Courier"/>
              </a:rPr>
              <a:t>mapLevelBuffer</a:t>
            </a:r>
            <a:r>
              <a:rPr lang="en-US" sz="1200" dirty="0">
                <a:latin typeface="Courier"/>
                <a:cs typeface="Courier"/>
              </a:rPr>
              <a:t>; </a:t>
            </a:r>
            <a:r>
              <a:rPr lang="en-US" sz="1200" dirty="0" smtClean="0">
                <a:latin typeface="Courier"/>
                <a:cs typeface="Courier"/>
              </a:rPr>
              <a:t>// </a:t>
            </a:r>
            <a:r>
              <a:rPr lang="en-US" altLang="zh-CN" sz="1100" dirty="0" smtClean="0"/>
              <a:t>① </a:t>
            </a:r>
            <a:endParaRPr lang="en-US" sz="1100" dirty="0" smtClean="0">
              <a:latin typeface="Courier"/>
              <a:cs typeface="Courier"/>
            </a:endParaRPr>
          </a:p>
          <a:p>
            <a:endParaRPr lang="en-US" sz="1200" dirty="0" smtClean="0">
              <a:latin typeface="Courier"/>
              <a:cs typeface="Courier"/>
            </a:endParaRPr>
          </a:p>
          <a:p>
            <a:r>
              <a:rPr lang="en-US" sz="1200" dirty="0" smtClean="0">
                <a:latin typeface="Courier"/>
                <a:cs typeface="Courier"/>
              </a:rPr>
              <a:t>   public </a:t>
            </a:r>
            <a:r>
              <a:rPr lang="en-US" sz="1200" dirty="0">
                <a:latin typeface="Courier"/>
                <a:cs typeface="Courier"/>
              </a:rPr>
              <a:t>void </a:t>
            </a:r>
            <a:r>
              <a:rPr lang="en-US" sz="1200" b="1" dirty="0">
                <a:solidFill>
                  <a:srgbClr val="0000FF"/>
                </a:solidFill>
                <a:latin typeface="Courier"/>
                <a:cs typeface="Courier"/>
              </a:rPr>
              <a:t>map</a:t>
            </a:r>
            <a:r>
              <a:rPr lang="en-US" sz="1200" dirty="0">
                <a:latin typeface="Courier"/>
                <a:cs typeface="Courier"/>
              </a:rPr>
              <a:t>(K key, V value) { </a:t>
            </a:r>
          </a:p>
          <a:p>
            <a:r>
              <a:rPr lang="en-US" sz="1200" dirty="0">
                <a:latin typeface="Courier"/>
                <a:cs typeface="Courier"/>
              </a:rPr>
              <a:t>     Object </a:t>
            </a:r>
            <a:r>
              <a:rPr lang="en-US" sz="1200" dirty="0" err="1">
                <a:solidFill>
                  <a:srgbClr val="FF0000"/>
                </a:solidFill>
                <a:latin typeface="Courier"/>
                <a:cs typeface="Courier"/>
              </a:rPr>
              <a:t>iResults</a:t>
            </a:r>
            <a:r>
              <a:rPr lang="en-US" sz="1200" dirty="0">
                <a:latin typeface="Courier"/>
                <a:cs typeface="Courier"/>
              </a:rPr>
              <a:t> = process(key, value)</a:t>
            </a:r>
            <a:r>
              <a:rPr lang="en-US" sz="1200" dirty="0" smtClean="0">
                <a:latin typeface="Courier"/>
                <a:cs typeface="Courier"/>
              </a:rPr>
              <a:t>; // </a:t>
            </a:r>
            <a:r>
              <a:rPr lang="en-US" altLang="zh-CN" sz="1100" dirty="0" smtClean="0"/>
              <a:t>②</a:t>
            </a:r>
            <a:endParaRPr lang="en-US" sz="1200" dirty="0" smtClean="0">
              <a:latin typeface="Courier"/>
              <a:cs typeface="Courier"/>
            </a:endParaRP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</a:t>
            </a:r>
            <a:r>
              <a:rPr lang="en-US" altLang="zh-CN" sz="1200" dirty="0" err="1" smtClean="0">
                <a:latin typeface="Courier"/>
                <a:cs typeface="Courier"/>
              </a:rPr>
              <a:t>mapLevelBuffer.add</a:t>
            </a:r>
            <a:r>
              <a:rPr lang="en-US" altLang="zh-CN" sz="1200" dirty="0" smtClean="0">
                <a:latin typeface="Courier"/>
                <a:cs typeface="Courier"/>
              </a:rPr>
              <a:t>(</a:t>
            </a:r>
            <a:r>
              <a:rPr lang="en-US" altLang="zh-CN" sz="1200" dirty="0" err="1" smtClean="0">
                <a:solidFill>
                  <a:srgbClr val="FF0000"/>
                </a:solidFill>
                <a:latin typeface="Courier"/>
                <a:cs typeface="Courier"/>
              </a:rPr>
              <a:t>iResults</a:t>
            </a:r>
            <a:r>
              <a:rPr lang="en-US" altLang="zh-CN" sz="1200" dirty="0" smtClean="0">
                <a:latin typeface="Courier"/>
                <a:cs typeface="Courier"/>
              </a:rPr>
              <a:t>); // Optional</a:t>
            </a:r>
            <a:r>
              <a:rPr lang="en-US" sz="1200" dirty="0" smtClean="0">
                <a:latin typeface="Courier"/>
                <a:cs typeface="Courier"/>
              </a:rPr>
              <a:t> </a:t>
            </a:r>
            <a:endParaRPr lang="en-US" sz="1200" dirty="0">
              <a:latin typeface="Courier"/>
              <a:cs typeface="Courier"/>
            </a:endParaRPr>
          </a:p>
          <a:p>
            <a:r>
              <a:rPr lang="en-US" sz="1200" dirty="0" smtClean="0">
                <a:latin typeface="Courier"/>
                <a:cs typeface="Courier"/>
              </a:rPr>
              <a:t>     </a:t>
            </a:r>
            <a:r>
              <a:rPr lang="en-US" sz="1200" dirty="0">
                <a:latin typeface="Courier"/>
                <a:cs typeface="Courier"/>
              </a:rPr>
              <a:t>emit(</a:t>
            </a:r>
            <a:r>
              <a:rPr lang="en-US" sz="1200" dirty="0" err="1">
                <a:latin typeface="Courier"/>
                <a:cs typeface="Courier"/>
              </a:rPr>
              <a:t>newKey</a:t>
            </a:r>
            <a:r>
              <a:rPr lang="en-US" sz="1200" dirty="0">
                <a:latin typeface="Courier"/>
                <a:cs typeface="Courier"/>
              </a:rPr>
              <a:t>, </a:t>
            </a:r>
            <a:r>
              <a:rPr lang="en-US" sz="1200" dirty="0" err="1">
                <a:latin typeface="Courier"/>
                <a:cs typeface="Courier"/>
              </a:rPr>
              <a:t>newValue</a:t>
            </a:r>
            <a:r>
              <a:rPr lang="en-US" sz="1200" dirty="0">
                <a:latin typeface="Courier"/>
                <a:cs typeface="Courier"/>
              </a:rPr>
              <a:t>); </a:t>
            </a:r>
            <a:endParaRPr lang="en-US" sz="1200" dirty="0" smtClean="0">
              <a:latin typeface="Courier"/>
              <a:cs typeface="Courier"/>
            </a:endParaRP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} </a:t>
            </a:r>
            <a:endParaRPr lang="en-US" sz="1200" dirty="0">
              <a:latin typeface="Courier"/>
              <a:cs typeface="Courier"/>
            </a:endParaRPr>
          </a:p>
          <a:p>
            <a:r>
              <a:rPr lang="en-US" sz="1200" dirty="0">
                <a:latin typeface="Courier"/>
                <a:cs typeface="Courier"/>
              </a:rPr>
              <a:t>}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833120" y="3737678"/>
            <a:ext cx="2938022" cy="753042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833120" y="4653280"/>
            <a:ext cx="2938022" cy="1518681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7416733" y="5305844"/>
            <a:ext cx="0" cy="763731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3797599" y="6031603"/>
            <a:ext cx="3587236" cy="0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7298526" y="5310296"/>
            <a:ext cx="325659" cy="0"/>
          </a:xfrm>
          <a:prstGeom prst="straightConnector1">
            <a:avLst/>
          </a:prstGeom>
          <a:ln w="57150" cmpd="sng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7636516" y="4861998"/>
            <a:ext cx="0" cy="466561"/>
          </a:xfrm>
          <a:prstGeom prst="straightConnector1">
            <a:avLst/>
          </a:prstGeom>
          <a:ln w="57150" cmpd="sng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5303590" y="5579754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①</a:t>
            </a:r>
            <a:endParaRPr lang="en-US" sz="2400" b="1" dirty="0">
              <a:solidFill>
                <a:schemeClr val="tx2">
                  <a:lumMod val="60000"/>
                  <a:lumOff val="40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902877" y="4547044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accent2"/>
                </a:solidFill>
              </a:rPr>
              <a:t>②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553200" y="4156113"/>
            <a:ext cx="2488557" cy="338554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map()</a:t>
            </a:r>
            <a:r>
              <a:rPr lang="zh-CN" altLang="en-US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中的对象生命周期</a:t>
            </a:r>
            <a:endParaRPr lang="en-US" sz="16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779555" y="5693339"/>
            <a:ext cx="1098765" cy="276999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  <a:latin typeface="Arial"/>
                <a:cs typeface="Arial"/>
              </a:rPr>
              <a:t>map-level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384835" y="4657324"/>
            <a:ext cx="1098765" cy="27699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  <a:latin typeface="Arial"/>
                <a:cs typeface="Arial"/>
              </a:rPr>
              <a:t>record-level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3985937" y="3197407"/>
            <a:ext cx="3587236" cy="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280233" y="3725919"/>
            <a:ext cx="4203367" cy="1"/>
          </a:xfrm>
          <a:prstGeom prst="straightConnector1">
            <a:avLst/>
          </a:prstGeom>
          <a:ln w="57150" cmpd="sng">
            <a:solidFill>
              <a:schemeClr val="accent2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3797599" y="6354539"/>
            <a:ext cx="3698710" cy="276999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已经处理过的</a:t>
            </a:r>
            <a:r>
              <a:rPr lang="en-US" altLang="zh-CN" sz="1200" dirty="0" smtClean="0">
                <a:solidFill>
                  <a:schemeClr val="bg1"/>
                </a:solidFill>
                <a:latin typeface="Arial"/>
                <a:cs typeface="Arial"/>
              </a:rPr>
              <a:t> &lt;k, v&gt; records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21679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6" grpId="0" animBg="1"/>
      <p:bldP spid="2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3600" y="4906897"/>
            <a:ext cx="5005167" cy="18324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4" y="4036738"/>
            <a:ext cx="3346843" cy="2068195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诊断方法</a:t>
            </a:r>
            <a:r>
              <a:rPr lang="zh-CN" altLang="en-US" sz="2800" dirty="0">
                <a:latin typeface="Arial"/>
                <a:cs typeface="Arial"/>
              </a:rPr>
              <a:t>－</a:t>
            </a:r>
            <a:r>
              <a:rPr lang="en-US" altLang="zh-CN" sz="2800" dirty="0">
                <a:latin typeface="Arial"/>
                <a:cs typeface="Arial"/>
              </a:rPr>
              <a:t>Memory usage profiler</a:t>
            </a:r>
            <a:r>
              <a:rPr lang="zh-CN" altLang="zh-CN" sz="2400" dirty="0">
                <a:latin typeface="Arial"/>
                <a:cs typeface="Arial"/>
              </a:rPr>
              <a:t>－</a:t>
            </a:r>
            <a:r>
              <a:rPr lang="zh-CN" altLang="en-US" sz="2400" dirty="0">
                <a:latin typeface="Arial"/>
                <a:cs typeface="Arial"/>
              </a:rPr>
              <a:t>对象生命周期</a:t>
            </a:r>
            <a:endParaRPr lang="en-US" sz="2000" dirty="0"/>
          </a:p>
        </p:txBody>
      </p:sp>
      <p:sp>
        <p:nvSpPr>
          <p:cNvPr id="18" name="Rectangle 17"/>
          <p:cNvSpPr/>
          <p:nvPr/>
        </p:nvSpPr>
        <p:spPr>
          <a:xfrm>
            <a:off x="3463313" y="2317085"/>
            <a:ext cx="5601319" cy="2308324"/>
          </a:xfrm>
          <a:prstGeom prst="rect">
            <a:avLst/>
          </a:prstGeom>
          <a:solidFill>
            <a:srgbClr val="C6D9F1"/>
          </a:solidFill>
          <a:ln w="28575" cmpd="sng">
            <a:solidFill>
              <a:srgbClr val="4B48D6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latin typeface="Courier"/>
                <a:cs typeface="Courier"/>
              </a:rPr>
              <a:t>public class Reducer {</a:t>
            </a:r>
          </a:p>
          <a:p>
            <a:r>
              <a:rPr lang="en-US" sz="1200" dirty="0">
                <a:latin typeface="Courier"/>
                <a:cs typeface="Courier"/>
              </a:rPr>
              <a:t>   private Object </a:t>
            </a:r>
            <a:r>
              <a:rPr lang="en-US" sz="1200" dirty="0" err="1">
                <a:solidFill>
                  <a:srgbClr val="FF0000"/>
                </a:solidFill>
                <a:latin typeface="Courier"/>
                <a:cs typeface="Courier"/>
              </a:rPr>
              <a:t>reduceLevelbuffer</a:t>
            </a:r>
            <a:r>
              <a:rPr lang="en-US" sz="1200" dirty="0">
                <a:latin typeface="Courier"/>
                <a:cs typeface="Courier"/>
              </a:rPr>
              <a:t>; </a:t>
            </a:r>
            <a:r>
              <a:rPr lang="en-US" sz="1200" dirty="0" smtClean="0">
                <a:latin typeface="Courier"/>
                <a:cs typeface="Courier"/>
              </a:rPr>
              <a:t>// </a:t>
            </a:r>
            <a:r>
              <a:rPr lang="en-US" altLang="zh-CN" sz="1200" dirty="0" smtClean="0"/>
              <a:t>①</a:t>
            </a:r>
            <a:endParaRPr lang="en-US" sz="1200" b="1" dirty="0">
              <a:latin typeface="Courier"/>
              <a:cs typeface="Courier"/>
            </a:endParaRPr>
          </a:p>
          <a:p>
            <a:r>
              <a:rPr lang="en-US" sz="1200" dirty="0">
                <a:latin typeface="Courier"/>
                <a:cs typeface="Courier"/>
              </a:rPr>
              <a:t>   </a:t>
            </a:r>
          </a:p>
          <a:p>
            <a:r>
              <a:rPr lang="en-US" sz="1200" dirty="0">
                <a:latin typeface="Courier"/>
                <a:cs typeface="Courier"/>
              </a:rPr>
              <a:t>   public void </a:t>
            </a:r>
            <a:r>
              <a:rPr lang="en-US" sz="1200" b="1" dirty="0">
                <a:solidFill>
                  <a:srgbClr val="0000FF"/>
                </a:solidFill>
                <a:latin typeface="Courier"/>
                <a:cs typeface="Courier"/>
              </a:rPr>
              <a:t>reduce</a:t>
            </a:r>
            <a:r>
              <a:rPr lang="en-US" sz="1200" dirty="0">
                <a:latin typeface="Courier"/>
                <a:cs typeface="Courier"/>
              </a:rPr>
              <a:t>(K key, </a:t>
            </a:r>
            <a:r>
              <a:rPr lang="en-US" sz="1200" dirty="0" err="1">
                <a:latin typeface="Courier"/>
                <a:cs typeface="Courier"/>
              </a:rPr>
              <a:t>Iterable</a:t>
            </a:r>
            <a:r>
              <a:rPr lang="en-US" sz="1200" dirty="0">
                <a:latin typeface="Courier"/>
                <a:cs typeface="Courier"/>
              </a:rPr>
              <a:t>&lt;V&gt; values) { </a:t>
            </a:r>
          </a:p>
          <a:p>
            <a:r>
              <a:rPr lang="en-US" sz="1200" dirty="0">
                <a:latin typeface="Courier"/>
                <a:cs typeface="Courier"/>
              </a:rPr>
              <a:t>     Object </a:t>
            </a:r>
            <a:r>
              <a:rPr lang="en-US" sz="1200" dirty="0" err="1">
                <a:solidFill>
                  <a:srgbClr val="FF0000"/>
                </a:solidFill>
                <a:latin typeface="Courier"/>
                <a:cs typeface="Courier"/>
              </a:rPr>
              <a:t>groupLevelBuffer</a:t>
            </a:r>
            <a:r>
              <a:rPr lang="en-US" sz="1200" dirty="0">
                <a:latin typeface="Courier"/>
                <a:cs typeface="Courier"/>
              </a:rPr>
              <a:t>; </a:t>
            </a:r>
            <a:r>
              <a:rPr lang="en-US" sz="1200" dirty="0" smtClean="0">
                <a:latin typeface="Courier"/>
                <a:cs typeface="Courier"/>
              </a:rPr>
              <a:t>// </a:t>
            </a:r>
            <a:r>
              <a:rPr lang="en-US" altLang="zh-CN" sz="1200" dirty="0" smtClean="0"/>
              <a:t>②</a:t>
            </a:r>
            <a:endParaRPr lang="fi-FI" sz="1200" dirty="0" smtClean="0">
              <a:latin typeface="Courier"/>
              <a:cs typeface="Courier"/>
            </a:endParaRPr>
          </a:p>
          <a:p>
            <a:r>
              <a:rPr lang="fi-FI" sz="1200" dirty="0" smtClean="0">
                <a:latin typeface="Courier"/>
                <a:cs typeface="Courier"/>
              </a:rPr>
              <a:t>     </a:t>
            </a:r>
            <a:r>
              <a:rPr lang="fi-FI" sz="1200" b="1" dirty="0" err="1" smtClean="0">
                <a:solidFill>
                  <a:srgbClr val="0000FF"/>
                </a:solidFill>
                <a:latin typeface="Courier"/>
                <a:cs typeface="Courier"/>
              </a:rPr>
              <a:t>while</a:t>
            </a:r>
            <a:r>
              <a:rPr lang="fi-FI" sz="1200" b="1" dirty="0" smtClean="0">
                <a:solidFill>
                  <a:srgbClr val="0000FF"/>
                </a:solidFill>
                <a:latin typeface="Courier"/>
                <a:cs typeface="Courier"/>
              </a:rPr>
              <a:t> (</a:t>
            </a:r>
            <a:r>
              <a:rPr lang="fi-FI" sz="1200" b="1" dirty="0" err="1" smtClean="0">
                <a:solidFill>
                  <a:srgbClr val="0000FF"/>
                </a:solidFill>
                <a:latin typeface="Courier"/>
                <a:cs typeface="Courier"/>
              </a:rPr>
              <a:t>values.hashNext</a:t>
            </a:r>
            <a:r>
              <a:rPr lang="fi-FI" sz="1200" b="1" dirty="0" smtClean="0">
                <a:solidFill>
                  <a:srgbClr val="0000FF"/>
                </a:solidFill>
                <a:latin typeface="Courier"/>
                <a:cs typeface="Courier"/>
              </a:rPr>
              <a:t>()) </a:t>
            </a:r>
            <a:r>
              <a:rPr lang="fi-FI" sz="1200" dirty="0">
                <a:latin typeface="Courier"/>
                <a:cs typeface="Courier"/>
              </a:rPr>
              <a:t>{ </a:t>
            </a:r>
            <a:r>
              <a:rPr lang="en-US" sz="1200" dirty="0" smtClean="0">
                <a:latin typeface="Courier"/>
                <a:cs typeface="Courier"/>
              </a:rPr>
              <a:t>// </a:t>
            </a:r>
            <a:r>
              <a:rPr lang="en-US" altLang="zh-CN" sz="1200" dirty="0" smtClean="0">
                <a:latin typeface="Courier"/>
                <a:cs typeface="Courier"/>
              </a:rPr>
              <a:t>process &lt;</a:t>
            </a:r>
            <a:r>
              <a:rPr lang="en-US" altLang="zh-CN" sz="1200" dirty="0" err="1" smtClean="0">
                <a:latin typeface="Courier"/>
                <a:cs typeface="Courier"/>
              </a:rPr>
              <a:t>k,list</a:t>
            </a:r>
            <a:r>
              <a:rPr lang="en-US" altLang="zh-CN" sz="1200" dirty="0" smtClean="0">
                <a:latin typeface="Courier"/>
                <a:cs typeface="Courier"/>
              </a:rPr>
              <a:t>(v)&gt;</a:t>
            </a:r>
            <a:endParaRPr lang="fi-FI" sz="1200" dirty="0">
              <a:latin typeface="Courier"/>
              <a:cs typeface="Courier"/>
            </a:endParaRPr>
          </a:p>
          <a:p>
            <a:r>
              <a:rPr lang="fi-FI" sz="1200" dirty="0">
                <a:latin typeface="Courier"/>
                <a:cs typeface="Courier"/>
              </a:rPr>
              <a:t>       Object </a:t>
            </a:r>
            <a:r>
              <a:rPr lang="fi-FI" sz="1200" dirty="0" err="1">
                <a:solidFill>
                  <a:srgbClr val="FF0000"/>
                </a:solidFill>
                <a:latin typeface="Courier"/>
                <a:cs typeface="Courier"/>
              </a:rPr>
              <a:t>iResults</a:t>
            </a:r>
            <a:r>
              <a:rPr lang="fi-FI" sz="1200" dirty="0">
                <a:latin typeface="Courier"/>
                <a:cs typeface="Courier"/>
              </a:rPr>
              <a:t> = </a:t>
            </a:r>
            <a:r>
              <a:rPr lang="fi-FI" sz="1200" dirty="0" err="1">
                <a:latin typeface="Courier"/>
                <a:cs typeface="Courier"/>
              </a:rPr>
              <a:t>process(key</a:t>
            </a:r>
            <a:r>
              <a:rPr lang="fi-FI" sz="1200" dirty="0">
                <a:latin typeface="Courier"/>
                <a:cs typeface="Courier"/>
              </a:rPr>
              <a:t>, </a:t>
            </a:r>
            <a:r>
              <a:rPr lang="fi-FI" sz="1200" dirty="0" err="1">
                <a:latin typeface="Courier"/>
                <a:cs typeface="Courier"/>
              </a:rPr>
              <a:t>value</a:t>
            </a:r>
            <a:r>
              <a:rPr lang="fi-FI" sz="1200" dirty="0">
                <a:latin typeface="Courier"/>
                <a:cs typeface="Courier"/>
              </a:rPr>
              <a:t>); </a:t>
            </a:r>
            <a:r>
              <a:rPr lang="fi-FI" sz="1200" dirty="0" smtClean="0">
                <a:latin typeface="Courier"/>
                <a:cs typeface="Courier"/>
              </a:rPr>
              <a:t>// </a:t>
            </a:r>
            <a:r>
              <a:rPr lang="en-US" sz="1200" dirty="0" smtClean="0"/>
              <a:t>③</a:t>
            </a:r>
          </a:p>
          <a:p>
            <a:r>
              <a:rPr lang="en-US" sz="1200" dirty="0">
                <a:latin typeface="Courier"/>
                <a:cs typeface="Courier"/>
              </a:rPr>
              <a:t>	 </a:t>
            </a:r>
            <a:r>
              <a:rPr lang="en-US" sz="1200" dirty="0" smtClean="0">
                <a:latin typeface="Courier"/>
                <a:cs typeface="Courier"/>
              </a:rPr>
              <a:t> </a:t>
            </a:r>
            <a:r>
              <a:rPr lang="en-US" sz="1200" dirty="0" err="1" smtClean="0">
                <a:latin typeface="Courier"/>
                <a:cs typeface="Courier"/>
              </a:rPr>
              <a:t>groupLevelBuffer.add</a:t>
            </a:r>
            <a:r>
              <a:rPr lang="en-US" sz="1200" dirty="0" smtClean="0">
                <a:latin typeface="Courier"/>
                <a:cs typeface="Courier"/>
              </a:rPr>
              <a:t>(</a:t>
            </a:r>
            <a:r>
              <a:rPr lang="fi-FI" sz="1200" dirty="0" err="1">
                <a:solidFill>
                  <a:srgbClr val="FF0000"/>
                </a:solidFill>
                <a:latin typeface="Courier"/>
                <a:cs typeface="Courier"/>
              </a:rPr>
              <a:t>iResults</a:t>
            </a:r>
            <a:r>
              <a:rPr lang="en-US" sz="1200" dirty="0" smtClean="0">
                <a:latin typeface="Courier"/>
                <a:cs typeface="Courier"/>
              </a:rPr>
              <a:t>); // Optional</a:t>
            </a:r>
            <a:endParaRPr lang="fi-FI" sz="1200" dirty="0" smtClean="0">
              <a:latin typeface="Courier"/>
              <a:cs typeface="Courier"/>
            </a:endParaRPr>
          </a:p>
          <a:p>
            <a:r>
              <a:rPr lang="fi-FI" sz="1200" dirty="0">
                <a:latin typeface="Courier"/>
                <a:cs typeface="Courier"/>
              </a:rPr>
              <a:t> </a:t>
            </a:r>
            <a:r>
              <a:rPr lang="fi-FI" sz="1200" dirty="0" smtClean="0">
                <a:latin typeface="Courier"/>
                <a:cs typeface="Courier"/>
              </a:rPr>
              <a:t>      </a:t>
            </a:r>
            <a:r>
              <a:rPr lang="fi-FI" sz="1200" dirty="0" err="1" smtClean="0">
                <a:latin typeface="Courier"/>
                <a:cs typeface="Courier"/>
              </a:rPr>
              <a:t>emit</a:t>
            </a:r>
            <a:r>
              <a:rPr lang="fi-FI" sz="1200" dirty="0" err="1">
                <a:latin typeface="Courier"/>
                <a:cs typeface="Courier"/>
              </a:rPr>
              <a:t>(newKey</a:t>
            </a:r>
            <a:r>
              <a:rPr lang="fi-FI" sz="1200" dirty="0">
                <a:latin typeface="Courier"/>
                <a:cs typeface="Courier"/>
              </a:rPr>
              <a:t>, </a:t>
            </a:r>
            <a:r>
              <a:rPr lang="fi-FI" sz="1200" dirty="0" err="1">
                <a:latin typeface="Courier"/>
                <a:cs typeface="Courier"/>
              </a:rPr>
              <a:t>newValue</a:t>
            </a:r>
            <a:r>
              <a:rPr lang="fi-FI" sz="1200" dirty="0">
                <a:latin typeface="Courier"/>
                <a:cs typeface="Courier"/>
              </a:rPr>
              <a:t>); </a:t>
            </a:r>
            <a:endParaRPr lang="fi-FI" sz="1200" dirty="0" smtClean="0">
              <a:latin typeface="Courier"/>
              <a:cs typeface="Courier"/>
            </a:endParaRPr>
          </a:p>
          <a:p>
            <a:r>
              <a:rPr lang="fi-FI" sz="1200" dirty="0">
                <a:latin typeface="Courier"/>
                <a:cs typeface="Courier"/>
              </a:rPr>
              <a:t> </a:t>
            </a:r>
            <a:r>
              <a:rPr lang="fi-FI" sz="1200" dirty="0" smtClean="0">
                <a:latin typeface="Courier"/>
                <a:cs typeface="Courier"/>
              </a:rPr>
              <a:t>    }</a:t>
            </a:r>
            <a:endParaRPr lang="fi-FI" sz="1200" dirty="0">
              <a:latin typeface="Courier"/>
              <a:cs typeface="Courier"/>
            </a:endParaRPr>
          </a:p>
          <a:p>
            <a:r>
              <a:rPr lang="fi-FI" sz="1200" dirty="0" smtClean="0">
                <a:latin typeface="Courier"/>
                <a:cs typeface="Courier"/>
              </a:rPr>
              <a:t>   }</a:t>
            </a:r>
            <a:endParaRPr lang="fi-FI" sz="1200" dirty="0">
              <a:latin typeface="Courier"/>
              <a:cs typeface="Courier"/>
            </a:endParaRPr>
          </a:p>
          <a:p>
            <a:r>
              <a:rPr lang="fi-FI" sz="1200" dirty="0">
                <a:latin typeface="Courier"/>
                <a:cs typeface="Courier"/>
              </a:rPr>
              <a:t>}</a:t>
            </a:r>
            <a:endParaRPr lang="en-US" sz="1200" dirty="0">
              <a:latin typeface="Courier"/>
              <a:cs typeface="Courier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6413584" y="5515819"/>
            <a:ext cx="0" cy="649660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3463313" y="6127507"/>
            <a:ext cx="2918373" cy="0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6381685" y="5663458"/>
            <a:ext cx="1040783" cy="0"/>
          </a:xfrm>
          <a:prstGeom prst="straightConnector1">
            <a:avLst/>
          </a:prstGeom>
          <a:ln w="57150" cmpd="sng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7408665" y="5196897"/>
            <a:ext cx="0" cy="466561"/>
          </a:xfrm>
          <a:prstGeom prst="straightConnector1">
            <a:avLst/>
          </a:prstGeom>
          <a:ln w="57150" cmpd="sng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7257704" y="5260361"/>
            <a:ext cx="329527" cy="0"/>
          </a:xfrm>
          <a:prstGeom prst="straightConnector1">
            <a:avLst/>
          </a:prstGeom>
          <a:ln w="57150" cmpd="sng"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7574870" y="4897201"/>
            <a:ext cx="1" cy="363160"/>
          </a:xfrm>
          <a:prstGeom prst="straightConnector1">
            <a:avLst/>
          </a:prstGeom>
          <a:ln w="57150" cmpd="sng"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7081402" y="4589270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4B48D6"/>
                </a:solidFill>
              </a:rPr>
              <a:t>③</a:t>
            </a:r>
            <a:endParaRPr lang="fi-FI" sz="2400" b="1" dirty="0">
              <a:solidFill>
                <a:srgbClr val="4B48D6"/>
              </a:solidFill>
              <a:latin typeface="Courier"/>
              <a:cs typeface="Courier"/>
            </a:endParaRPr>
          </a:p>
        </p:txBody>
      </p:sp>
      <p:sp>
        <p:nvSpPr>
          <p:cNvPr id="3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270047"/>
            <a:ext cx="2133600" cy="365125"/>
          </a:xfrm>
        </p:spPr>
        <p:txBody>
          <a:bodyPr/>
          <a:lstStyle/>
          <a:p>
            <a:fld id="{0EDF6D50-356D-664E-8AD2-94D574649C75}" type="slidenum">
              <a:rPr lang="en-US" smtClean="0"/>
              <a:t>39</a:t>
            </a:fld>
            <a:endParaRPr lang="en-US"/>
          </a:p>
        </p:txBody>
      </p:sp>
      <p:cxnSp>
        <p:nvCxnSpPr>
          <p:cNvPr id="34" name="Straight Arrow Connector 33"/>
          <p:cNvCxnSpPr>
            <a:endCxn id="18" idx="1"/>
          </p:cNvCxnSpPr>
          <p:nvPr/>
        </p:nvCxnSpPr>
        <p:spPr>
          <a:xfrm flipV="1">
            <a:off x="2611120" y="3471247"/>
            <a:ext cx="852193" cy="1060117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2611120" y="4663440"/>
            <a:ext cx="852193" cy="1224154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457200" y="1383098"/>
            <a:ext cx="8355634" cy="2088149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latin typeface="Arial"/>
                <a:cs typeface="Arial"/>
              </a:rPr>
              <a:t>reduce</a:t>
            </a:r>
            <a:r>
              <a:rPr lang="en-US" dirty="0" smtClean="0">
                <a:latin typeface="Arial"/>
                <a:cs typeface="Arial"/>
              </a:rPr>
              <a:t>(</a:t>
            </a:r>
            <a:r>
              <a:rPr lang="en-US" dirty="0">
                <a:latin typeface="Arial"/>
                <a:cs typeface="Arial"/>
              </a:rPr>
              <a:t>) </a:t>
            </a:r>
            <a:r>
              <a:rPr lang="zh-CN" altLang="en-US" dirty="0">
                <a:latin typeface="Arial"/>
                <a:cs typeface="Arial"/>
              </a:rPr>
              <a:t>中的用户代码对象</a:t>
            </a:r>
            <a:endParaRPr lang="en-US" dirty="0">
              <a:latin typeface="Arial"/>
              <a:cs typeface="Arial"/>
            </a:endParaRPr>
          </a:p>
          <a:p>
            <a:pPr lvl="1"/>
            <a:r>
              <a:rPr lang="zh-CN" altLang="en-US" dirty="0">
                <a:latin typeface="Arial"/>
                <a:cs typeface="Arial"/>
              </a:rPr>
              <a:t>用户代码对象生命周期</a:t>
            </a:r>
            <a:r>
              <a:rPr lang="en-US" altLang="zh-CN" dirty="0">
                <a:latin typeface="Arial"/>
                <a:cs typeface="Arial"/>
              </a:rPr>
              <a:t> </a:t>
            </a:r>
            <a:r>
              <a:rPr lang="en-US" altLang="zh-CN" sz="1800" dirty="0">
                <a:latin typeface="Arial"/>
                <a:cs typeface="Arial"/>
              </a:rPr>
              <a:t>① </a:t>
            </a:r>
            <a:r>
              <a:rPr lang="en-US" altLang="zh-CN" sz="1800" dirty="0" smtClean="0">
                <a:latin typeface="Arial"/>
                <a:cs typeface="Arial"/>
              </a:rPr>
              <a:t>reduce</a:t>
            </a:r>
            <a:r>
              <a:rPr lang="en-US" sz="1800" dirty="0" smtClean="0">
                <a:latin typeface="Arial"/>
                <a:cs typeface="Arial"/>
              </a:rPr>
              <a:t>-</a:t>
            </a:r>
            <a:r>
              <a:rPr lang="en-US" sz="1800" dirty="0">
                <a:latin typeface="Arial"/>
                <a:cs typeface="Arial"/>
              </a:rPr>
              <a:t>level, </a:t>
            </a:r>
            <a:r>
              <a:rPr lang="en-US" altLang="zh-CN" sz="1800" dirty="0">
                <a:latin typeface="Arial"/>
                <a:cs typeface="Arial"/>
              </a:rPr>
              <a:t>② </a:t>
            </a:r>
            <a:r>
              <a:rPr lang="en-US" altLang="zh-CN" sz="1800" dirty="0" smtClean="0">
                <a:latin typeface="Arial"/>
                <a:cs typeface="Arial"/>
              </a:rPr>
              <a:t>group</a:t>
            </a:r>
            <a:r>
              <a:rPr lang="en-US" sz="1800" dirty="0" smtClean="0">
                <a:latin typeface="Arial"/>
                <a:cs typeface="Arial"/>
              </a:rPr>
              <a:t>-level, </a:t>
            </a:r>
            <a:r>
              <a:rPr lang="en-US" sz="1800" dirty="0" smtClean="0"/>
              <a:t>③</a:t>
            </a:r>
            <a:r>
              <a:rPr lang="en-US" altLang="zh-CN" sz="1800" dirty="0">
                <a:latin typeface="Arial"/>
                <a:cs typeface="Arial"/>
              </a:rPr>
              <a:t> </a:t>
            </a:r>
            <a:r>
              <a:rPr lang="en-US" sz="1800" dirty="0" smtClean="0">
                <a:latin typeface="Arial"/>
                <a:cs typeface="Arial"/>
              </a:rPr>
              <a:t>record</a:t>
            </a:r>
            <a:r>
              <a:rPr lang="en-US" sz="1800" dirty="0">
                <a:latin typeface="Arial"/>
                <a:cs typeface="Arial"/>
              </a:rPr>
              <a:t>-level</a:t>
            </a:r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38" name="Rectangle 37"/>
          <p:cNvSpPr/>
          <p:nvPr/>
        </p:nvSpPr>
        <p:spPr>
          <a:xfrm>
            <a:off x="6217919" y="4274378"/>
            <a:ext cx="2846713" cy="338554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reduce()</a:t>
            </a:r>
            <a:r>
              <a:rPr lang="zh-CN" altLang="en-US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中的对象生命周期</a:t>
            </a:r>
            <a:endParaRPr lang="en-US" sz="16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766315" y="5680956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①</a:t>
            </a:r>
            <a:endParaRPr lang="en-US" sz="2400" b="1" dirty="0">
              <a:solidFill>
                <a:schemeClr val="tx2">
                  <a:lumMod val="60000"/>
                  <a:lumOff val="40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242280" y="5794541"/>
            <a:ext cx="1098765" cy="276999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  <a:latin typeface="Arial"/>
                <a:cs typeface="Arial"/>
              </a:rPr>
              <a:t>reduce-level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6589284" y="5001615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accent2"/>
                </a:solidFill>
              </a:rPr>
              <a:t>②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606835" y="5111895"/>
            <a:ext cx="1098765" cy="27699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  <a:latin typeface="Arial"/>
                <a:cs typeface="Arial"/>
              </a:rPr>
              <a:t>group-level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574870" y="4723573"/>
            <a:ext cx="1098765" cy="276999"/>
          </a:xfrm>
          <a:prstGeom prst="rect">
            <a:avLst/>
          </a:prstGeom>
          <a:solidFill>
            <a:srgbClr val="4B48D6"/>
          </a:solidFill>
          <a:ln>
            <a:solidFill>
              <a:srgbClr val="4B48D6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  <a:latin typeface="Arial"/>
                <a:cs typeface="Arial"/>
              </a:rPr>
              <a:t>record-level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463314" y="6504367"/>
            <a:ext cx="1063856" cy="253916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050" dirty="0" smtClean="0">
                <a:solidFill>
                  <a:schemeClr val="bg1"/>
                </a:solidFill>
                <a:latin typeface="Arial"/>
                <a:cs typeface="Arial"/>
              </a:rPr>
              <a:t>&lt;k1, list(v)&gt;</a:t>
            </a:r>
            <a:endParaRPr lang="en-US" sz="105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H="1">
            <a:off x="3776743" y="2768187"/>
            <a:ext cx="3645725" cy="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3911855" y="3291829"/>
            <a:ext cx="3072920" cy="0"/>
          </a:xfrm>
          <a:prstGeom prst="straightConnector1">
            <a:avLst/>
          </a:prstGeom>
          <a:ln w="57150" cmpd="sng">
            <a:solidFill>
              <a:schemeClr val="accent2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4164654" y="3653019"/>
            <a:ext cx="4125357" cy="0"/>
          </a:xfrm>
          <a:prstGeom prst="straightConnector1">
            <a:avLst/>
          </a:prstGeom>
          <a:ln w="57150" cmpd="sng">
            <a:solidFill>
              <a:srgbClr val="4B48D6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4542979" y="6504451"/>
            <a:ext cx="816768" cy="253916"/>
          </a:xfrm>
          <a:prstGeom prst="rect">
            <a:avLst/>
          </a:prstGeom>
          <a:solidFill>
            <a:srgbClr val="393BAA"/>
          </a:solidFill>
        </p:spPr>
        <p:txBody>
          <a:bodyPr wrap="square" lIns="0" rIns="0">
            <a:spAutoFit/>
          </a:bodyPr>
          <a:lstStyle/>
          <a:p>
            <a:pPr algn="ctr"/>
            <a:r>
              <a:rPr lang="en-US" altLang="zh-CN" sz="1050" dirty="0" smtClean="0">
                <a:solidFill>
                  <a:schemeClr val="bg1"/>
                </a:solidFill>
                <a:latin typeface="Arial"/>
                <a:cs typeface="Arial"/>
              </a:rPr>
              <a:t>&lt;k2, list(v)&gt;</a:t>
            </a:r>
            <a:endParaRPr lang="en-US" sz="105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5401151" y="6504451"/>
            <a:ext cx="1032754" cy="253916"/>
          </a:xfrm>
          <a:prstGeom prst="rect">
            <a:avLst/>
          </a:prstGeom>
          <a:solidFill>
            <a:srgbClr val="393BAA"/>
          </a:solidFill>
        </p:spPr>
        <p:txBody>
          <a:bodyPr wrap="square" lIns="0" rIns="0">
            <a:spAutoFit/>
          </a:bodyPr>
          <a:lstStyle/>
          <a:p>
            <a:pPr algn="ctr"/>
            <a:r>
              <a:rPr lang="en-US" altLang="zh-CN" sz="1050" dirty="0" smtClean="0">
                <a:solidFill>
                  <a:schemeClr val="bg1"/>
                </a:solidFill>
                <a:latin typeface="Arial"/>
                <a:cs typeface="Arial"/>
              </a:rPr>
              <a:t>&lt;k3, list(v)&gt;</a:t>
            </a:r>
            <a:endParaRPr lang="en-US" sz="105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468398" y="6508214"/>
            <a:ext cx="1595214" cy="253916"/>
          </a:xfrm>
          <a:prstGeom prst="rect">
            <a:avLst/>
          </a:prstGeom>
          <a:solidFill>
            <a:srgbClr val="393BAA"/>
          </a:solidFill>
        </p:spPr>
        <p:txBody>
          <a:bodyPr wrap="square" lIns="0" rIns="0">
            <a:spAutoFit/>
          </a:bodyPr>
          <a:lstStyle/>
          <a:p>
            <a:pPr algn="ctr"/>
            <a:r>
              <a:rPr lang="en-US" altLang="zh-CN" sz="1050" dirty="0" smtClean="0">
                <a:solidFill>
                  <a:schemeClr val="bg1"/>
                </a:solidFill>
                <a:latin typeface="Arial"/>
                <a:cs typeface="Arial"/>
              </a:rPr>
              <a:t>&lt;k4, list(v)&gt;</a:t>
            </a:r>
            <a:endParaRPr lang="en-US" sz="10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3520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44" grpId="0"/>
      <p:bldP spid="45" grpId="0" animBg="1"/>
      <p:bldP spid="47" grpId="0"/>
      <p:bldP spid="48" grpId="0" animBg="1"/>
      <p:bldP spid="4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370" y="1344681"/>
            <a:ext cx="4265320" cy="12541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大数据系统应用可靠性问题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6910"/>
            <a:ext cx="8229600" cy="4525963"/>
          </a:xfrm>
        </p:spPr>
        <p:txBody>
          <a:bodyPr/>
          <a:lstStyle/>
          <a:p>
            <a:r>
              <a:rPr lang="zh-CN" altLang="en-US" dirty="0" smtClean="0">
                <a:latin typeface="Arial"/>
                <a:cs typeface="Arial"/>
              </a:rPr>
              <a:t>开源大数据系统应用是否可靠？</a:t>
            </a:r>
            <a:endParaRPr lang="en-US" altLang="zh-CN" sz="2000" dirty="0">
              <a:latin typeface="Arial"/>
              <a:cs typeface="Arial"/>
            </a:endParaRPr>
          </a:p>
          <a:p>
            <a:pPr lvl="1"/>
            <a:endParaRPr lang="en-US" sz="2000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047574"/>
            <a:ext cx="2133600" cy="365125"/>
          </a:xfrm>
        </p:spPr>
        <p:txBody>
          <a:bodyPr/>
          <a:lstStyle/>
          <a:p>
            <a:fld id="{0EDF6D50-356D-664E-8AD2-94D574649C75}" type="slidenum">
              <a:rPr lang="en-US" smtClean="0">
                <a:latin typeface="Arial"/>
                <a:cs typeface="Arial"/>
              </a:rPr>
              <a:t>4</a:t>
            </a:fld>
            <a:endParaRPr lang="en-US">
              <a:latin typeface="Arial"/>
              <a:cs typeface="Arial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358228" y="493104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25" name="Content Placeholder 8"/>
          <p:cNvSpPr txBox="1">
            <a:spLocks/>
          </p:cNvSpPr>
          <p:nvPr/>
        </p:nvSpPr>
        <p:spPr>
          <a:xfrm>
            <a:off x="555837" y="4126464"/>
            <a:ext cx="4168563" cy="2260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黑体"/>
                <a:ea typeface="黑体"/>
                <a:cs typeface="黑体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黑体"/>
                <a:ea typeface="黑体"/>
                <a:cs typeface="黑体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黑体"/>
                <a:ea typeface="黑体"/>
                <a:cs typeface="黑体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黑体"/>
                <a:ea typeface="黑体"/>
                <a:cs typeface="黑体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黑体"/>
                <a:ea typeface="黑体"/>
                <a:cs typeface="黑体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Arial"/>
                <a:cs typeface="Arial"/>
              </a:rPr>
              <a:t>CS = Cassandra</a:t>
            </a:r>
          </a:p>
          <a:p>
            <a:r>
              <a:rPr lang="en-US" sz="2000" dirty="0" smtClean="0">
                <a:latin typeface="Arial"/>
                <a:cs typeface="Arial"/>
              </a:rPr>
              <a:t>FL = </a:t>
            </a:r>
            <a:r>
              <a:rPr lang="en-US" altLang="zh-CN" sz="2000" dirty="0" smtClean="0">
                <a:latin typeface="Arial"/>
                <a:cs typeface="Arial"/>
              </a:rPr>
              <a:t>F</a:t>
            </a:r>
            <a:r>
              <a:rPr lang="en-US" sz="2000" dirty="0" smtClean="0">
                <a:latin typeface="Arial"/>
                <a:cs typeface="Arial"/>
              </a:rPr>
              <a:t>lume</a:t>
            </a:r>
          </a:p>
          <a:p>
            <a:r>
              <a:rPr lang="en-US" sz="2000" dirty="0" smtClean="0">
                <a:latin typeface="Arial"/>
                <a:cs typeface="Arial"/>
              </a:rPr>
              <a:t>HB = </a:t>
            </a:r>
            <a:r>
              <a:rPr lang="en-US" sz="2000" dirty="0" err="1" smtClean="0">
                <a:latin typeface="Arial"/>
                <a:cs typeface="Arial"/>
              </a:rPr>
              <a:t>HBase</a:t>
            </a:r>
            <a:endParaRPr lang="en-US" sz="2000" dirty="0" smtClean="0">
              <a:latin typeface="Arial"/>
              <a:cs typeface="Arial"/>
            </a:endParaRPr>
          </a:p>
          <a:p>
            <a:r>
              <a:rPr lang="en-US" sz="2000" dirty="0" smtClean="0">
                <a:latin typeface="Arial"/>
                <a:cs typeface="Arial"/>
              </a:rPr>
              <a:t>HD = HDFS</a:t>
            </a:r>
          </a:p>
          <a:p>
            <a:r>
              <a:rPr lang="en-US" sz="2000" dirty="0" smtClean="0">
                <a:latin typeface="Arial"/>
                <a:cs typeface="Arial"/>
              </a:rPr>
              <a:t>MR = MapReduce</a:t>
            </a:r>
          </a:p>
          <a:p>
            <a:r>
              <a:rPr lang="en-US" sz="2000" dirty="0" smtClean="0">
                <a:latin typeface="Arial"/>
                <a:cs typeface="Arial"/>
              </a:rPr>
              <a:t>ZK = </a:t>
            </a:r>
            <a:r>
              <a:rPr lang="en-US" sz="2000" dirty="0" err="1" smtClean="0">
                <a:latin typeface="Arial"/>
                <a:cs typeface="Arial"/>
              </a:rPr>
              <a:t>ZooKeeper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55837" y="2386686"/>
            <a:ext cx="432284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Reliability (45%</a:t>
            </a:r>
            <a:r>
              <a:rPr lang="en-US" sz="2000" b="1" dirty="0" smtClean="0">
                <a:latin typeface="Arial"/>
                <a:cs typeface="Arial"/>
              </a:rPr>
              <a:t>)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 smtClean="0">
                <a:latin typeface="Arial"/>
                <a:cs typeface="Arial"/>
              </a:rPr>
              <a:t>Operation </a:t>
            </a:r>
            <a:r>
              <a:rPr lang="en-US" sz="2000" dirty="0">
                <a:latin typeface="Arial"/>
                <a:cs typeface="Arial"/>
              </a:rPr>
              <a:t>&amp; job failures/</a:t>
            </a:r>
            <a:r>
              <a:rPr lang="en-US" sz="2000" dirty="0" smtClean="0">
                <a:latin typeface="Arial"/>
                <a:cs typeface="Arial"/>
              </a:rPr>
              <a:t>errors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 smtClean="0">
                <a:latin typeface="Arial"/>
                <a:cs typeface="Arial"/>
              </a:rPr>
              <a:t>data </a:t>
            </a:r>
            <a:r>
              <a:rPr lang="en-US" sz="2000" dirty="0">
                <a:latin typeface="Arial"/>
                <a:cs typeface="Arial"/>
              </a:rPr>
              <a:t>loss/corruption/staleness</a:t>
            </a:r>
          </a:p>
        </p:txBody>
      </p:sp>
      <p:pic>
        <p:nvPicPr>
          <p:cNvPr id="24" name="Content Placeholder 9" descr="aspec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32" r="-2532"/>
          <a:stretch>
            <a:fillRect/>
          </a:stretch>
        </p:blipFill>
        <p:spPr>
          <a:xfrm>
            <a:off x="4724400" y="2549531"/>
            <a:ext cx="4085697" cy="4098985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9604822" y="220688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904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62" y="2724706"/>
            <a:ext cx="3998554" cy="3633541"/>
          </a:xfrm>
          <a:prstGeom prst="rect">
            <a:avLst/>
          </a:prstGeom>
        </p:spPr>
      </p:pic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57200" y="1439923"/>
            <a:ext cx="8229600" cy="4525963"/>
          </a:xfrm>
        </p:spPr>
        <p:txBody>
          <a:bodyPr/>
          <a:lstStyle/>
          <a:p>
            <a:r>
              <a:rPr lang="zh-CN" altLang="en-US" dirty="0" smtClean="0">
                <a:solidFill>
                  <a:srgbClr val="3F40B8"/>
                </a:solidFill>
              </a:rPr>
              <a:t>对象生命周期敏感的内存用量监控策略</a:t>
            </a:r>
            <a:endParaRPr lang="en-US" altLang="zh-CN" dirty="0" smtClean="0">
              <a:solidFill>
                <a:srgbClr val="3F40B8"/>
              </a:solidFill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根据对象生命周期在特定时间点进行</a:t>
            </a:r>
            <a:r>
              <a:rPr lang="en-US" altLang="zh-CN" dirty="0" smtClean="0">
                <a:latin typeface="Arial"/>
                <a:cs typeface="Arial"/>
              </a:rPr>
              <a:t> heap dump</a:t>
            </a: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只关心不同生命周期对象的增长趋势</a:t>
            </a:r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57200" y="412750"/>
            <a:ext cx="8432268" cy="8466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rgbClr val="3F40B8"/>
                </a:solidFill>
                <a:latin typeface="Arial"/>
                <a:ea typeface="黑体"/>
                <a:cs typeface="Arial"/>
              </a:defRPr>
            </a:lvl1pPr>
          </a:lstStyle>
          <a:p>
            <a:r>
              <a:rPr lang="zh-CN" altLang="en-US" dirty="0"/>
              <a:t>诊断方法</a:t>
            </a:r>
            <a:r>
              <a:rPr lang="zh-CN" altLang="en-US" sz="2800" dirty="0"/>
              <a:t>－</a:t>
            </a:r>
            <a:r>
              <a:rPr lang="en-US" altLang="zh-CN" sz="2800" dirty="0"/>
              <a:t>Memory usage </a:t>
            </a:r>
            <a:r>
              <a:rPr lang="en-US" altLang="zh-CN" sz="2800" dirty="0" smtClean="0"/>
              <a:t>profiler</a:t>
            </a:r>
            <a:r>
              <a:rPr lang="zh-CN" altLang="zh-CN" sz="2400" dirty="0" smtClean="0"/>
              <a:t>－</a:t>
            </a:r>
            <a:r>
              <a:rPr lang="zh-CN" altLang="en-US" sz="2400" dirty="0" smtClean="0"/>
              <a:t>监控策略</a:t>
            </a:r>
            <a:endParaRPr lang="en-US" sz="2800" dirty="0"/>
          </a:p>
        </p:txBody>
      </p:sp>
      <p:sp>
        <p:nvSpPr>
          <p:cNvPr id="12" name="Rectangle 11"/>
          <p:cNvSpPr/>
          <p:nvPr/>
        </p:nvSpPr>
        <p:spPr>
          <a:xfrm>
            <a:off x="4332826" y="3313235"/>
            <a:ext cx="4440284" cy="1615827"/>
          </a:xfrm>
          <a:prstGeom prst="rect">
            <a:avLst/>
          </a:prstGeom>
          <a:solidFill>
            <a:srgbClr val="C6D9F1"/>
          </a:solidFill>
          <a:ln w="28575" cmpd="sng">
            <a:solidFill>
              <a:srgbClr val="4B48D6"/>
            </a:solidFill>
          </a:ln>
        </p:spPr>
        <p:txBody>
          <a:bodyPr wrap="square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public class Mapper {</a:t>
            </a:r>
          </a:p>
          <a:p>
            <a:r>
              <a:rPr lang="en-US" sz="1100" dirty="0">
                <a:latin typeface="Courier"/>
                <a:cs typeface="Courier"/>
              </a:rPr>
              <a:t>   </a:t>
            </a:r>
            <a:r>
              <a:rPr lang="en-US" sz="1100" b="1" dirty="0">
                <a:solidFill>
                  <a:srgbClr val="3F40B8"/>
                </a:solidFill>
                <a:latin typeface="Courier"/>
                <a:cs typeface="Courier"/>
              </a:rPr>
              <a:t>private Object </a:t>
            </a:r>
            <a:r>
              <a:rPr lang="en-US" sz="1100" b="1" dirty="0" err="1">
                <a:solidFill>
                  <a:srgbClr val="3F40B8"/>
                </a:solidFill>
                <a:latin typeface="Courier"/>
                <a:cs typeface="Courier"/>
              </a:rPr>
              <a:t>mapLevelBuffer</a:t>
            </a:r>
            <a:r>
              <a:rPr lang="en-US" sz="1100" b="1" dirty="0">
                <a:latin typeface="Courier"/>
                <a:cs typeface="Courier"/>
              </a:rPr>
              <a:t>; </a:t>
            </a:r>
            <a:r>
              <a:rPr lang="en-US" sz="1100" dirty="0">
                <a:latin typeface="Courier"/>
                <a:cs typeface="Courier"/>
              </a:rPr>
              <a:t>// </a:t>
            </a:r>
            <a:r>
              <a:rPr lang="en-US" altLang="zh-CN" sz="1050" dirty="0"/>
              <a:t>① </a:t>
            </a:r>
            <a:endParaRPr lang="en-US" sz="1050" dirty="0">
              <a:latin typeface="Courier"/>
              <a:cs typeface="Courier"/>
            </a:endParaRP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   public void </a:t>
            </a:r>
            <a:r>
              <a:rPr lang="en-US" sz="1100" b="1" dirty="0">
                <a:latin typeface="Courier"/>
                <a:cs typeface="Courier"/>
              </a:rPr>
              <a:t>map</a:t>
            </a:r>
            <a:r>
              <a:rPr lang="en-US" sz="1100" dirty="0">
                <a:latin typeface="Courier"/>
                <a:cs typeface="Courier"/>
              </a:rPr>
              <a:t>(K key, V value) { </a:t>
            </a:r>
          </a:p>
          <a:p>
            <a:r>
              <a:rPr lang="en-US" sz="1100" dirty="0">
                <a:latin typeface="Courier"/>
                <a:cs typeface="Courier"/>
              </a:rPr>
              <a:t>     </a:t>
            </a:r>
            <a:r>
              <a:rPr lang="en-US" sz="1100" b="1" dirty="0">
                <a:solidFill>
                  <a:srgbClr val="FF0000"/>
                </a:solidFill>
                <a:latin typeface="Courier"/>
                <a:cs typeface="Courier"/>
              </a:rPr>
              <a:t>Object </a:t>
            </a:r>
            <a:r>
              <a:rPr lang="en-US" sz="1100" b="1" dirty="0" err="1">
                <a:solidFill>
                  <a:srgbClr val="FF0000"/>
                </a:solidFill>
                <a:latin typeface="Courier"/>
                <a:cs typeface="Courier"/>
              </a:rPr>
              <a:t>iResults</a:t>
            </a:r>
            <a:r>
              <a:rPr lang="en-US" sz="1100" b="1" dirty="0">
                <a:solidFill>
                  <a:srgbClr val="FF0000"/>
                </a:solidFill>
                <a:latin typeface="Courier"/>
                <a:cs typeface="Courier"/>
              </a:rPr>
              <a:t> = process(key, value); </a:t>
            </a:r>
            <a:r>
              <a:rPr lang="en-US" sz="1100" dirty="0">
                <a:latin typeface="Courier"/>
                <a:cs typeface="Courier"/>
              </a:rPr>
              <a:t>// </a:t>
            </a:r>
            <a:r>
              <a:rPr lang="en-US" altLang="zh-CN" sz="1050" dirty="0"/>
              <a:t>②</a:t>
            </a:r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     </a:t>
            </a:r>
            <a:r>
              <a:rPr lang="en-US" altLang="zh-CN" sz="1100" dirty="0" err="1">
                <a:latin typeface="Courier"/>
                <a:cs typeface="Courier"/>
              </a:rPr>
              <a:t>mapLevelBuffer.add</a:t>
            </a:r>
            <a:r>
              <a:rPr lang="en-US" altLang="zh-CN" sz="1100" dirty="0">
                <a:latin typeface="Courier"/>
                <a:cs typeface="Courier"/>
              </a:rPr>
              <a:t>(</a:t>
            </a:r>
            <a:r>
              <a:rPr lang="en-US" altLang="zh-CN" sz="1100" dirty="0" err="1">
                <a:latin typeface="Courier"/>
                <a:cs typeface="Courier"/>
              </a:rPr>
              <a:t>iResults</a:t>
            </a:r>
            <a:r>
              <a:rPr lang="en-US" altLang="zh-CN" sz="1100" dirty="0">
                <a:latin typeface="Courier"/>
                <a:cs typeface="Courier"/>
              </a:rPr>
              <a:t>); // Optional</a:t>
            </a:r>
            <a:r>
              <a:rPr lang="en-US" sz="1100" dirty="0">
                <a:latin typeface="Courier"/>
                <a:cs typeface="Courier"/>
              </a:rPr>
              <a:t> </a:t>
            </a:r>
          </a:p>
          <a:p>
            <a:r>
              <a:rPr lang="en-US" sz="1100" dirty="0">
                <a:latin typeface="Courier"/>
                <a:cs typeface="Courier"/>
              </a:rPr>
              <a:t>     emit(</a:t>
            </a:r>
            <a:r>
              <a:rPr lang="en-US" sz="1100" dirty="0" err="1">
                <a:latin typeface="Courier"/>
                <a:cs typeface="Courier"/>
              </a:rPr>
              <a:t>newKey</a:t>
            </a:r>
            <a:r>
              <a:rPr lang="en-US" sz="1100" dirty="0">
                <a:latin typeface="Courier"/>
                <a:cs typeface="Courier"/>
              </a:rPr>
              <a:t>, </a:t>
            </a:r>
            <a:r>
              <a:rPr lang="en-US" sz="1100" dirty="0" err="1">
                <a:latin typeface="Courier"/>
                <a:cs typeface="Courier"/>
              </a:rPr>
              <a:t>newValue</a:t>
            </a:r>
            <a:r>
              <a:rPr lang="en-US" sz="1100" dirty="0">
                <a:latin typeface="Courier"/>
                <a:cs typeface="Courier"/>
              </a:rPr>
              <a:t>); </a:t>
            </a:r>
          </a:p>
          <a:p>
            <a:r>
              <a:rPr lang="en-US" sz="1100" dirty="0">
                <a:latin typeface="Courier"/>
                <a:cs typeface="Courier"/>
              </a:rPr>
              <a:t>   } </a:t>
            </a:r>
          </a:p>
          <a:p>
            <a:r>
              <a:rPr lang="en-US" sz="1100" dirty="0">
                <a:latin typeface="Courier"/>
                <a:cs typeface="Courier"/>
              </a:rPr>
              <a:t>}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698904" y="3674039"/>
            <a:ext cx="789100" cy="0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3600267" y="3674040"/>
            <a:ext cx="887737" cy="2095928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4332826" y="2763583"/>
            <a:ext cx="4440284" cy="338554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是否有</a:t>
            </a:r>
            <a:r>
              <a:rPr lang="en-US" altLang="zh-CN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map-level</a:t>
            </a:r>
            <a:r>
              <a:rPr lang="zh-CN" altLang="en-US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的累积数据／计算结果？</a:t>
            </a:r>
            <a:endParaRPr lang="en-US" sz="16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8310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57200" y="1439923"/>
            <a:ext cx="8229600" cy="4525963"/>
          </a:xfrm>
        </p:spPr>
        <p:txBody>
          <a:bodyPr/>
          <a:lstStyle/>
          <a:p>
            <a:r>
              <a:rPr lang="zh-CN" altLang="en-US" dirty="0" smtClean="0">
                <a:solidFill>
                  <a:srgbClr val="3F40B8"/>
                </a:solidFill>
              </a:rPr>
              <a:t>对象生命周期敏感的内存用量监控策略</a:t>
            </a:r>
            <a:endParaRPr lang="en-US" altLang="zh-CN" dirty="0" smtClean="0">
              <a:solidFill>
                <a:srgbClr val="3F40B8"/>
              </a:solidFill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根据对象生命周期在特定时间点进行</a:t>
            </a:r>
            <a:r>
              <a:rPr lang="en-US" altLang="zh-CN" dirty="0" smtClean="0">
                <a:latin typeface="Arial"/>
                <a:cs typeface="Arial"/>
              </a:rPr>
              <a:t> heap dump</a:t>
            </a: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只关心不同生命周期对象的增长趋势</a:t>
            </a:r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57200" y="412750"/>
            <a:ext cx="8432268" cy="8466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rgbClr val="3F40B8"/>
                </a:solidFill>
                <a:latin typeface="Arial"/>
                <a:ea typeface="黑体"/>
                <a:cs typeface="Arial"/>
              </a:defRPr>
            </a:lvl1pPr>
          </a:lstStyle>
          <a:p>
            <a:r>
              <a:rPr lang="zh-CN" altLang="en-US" dirty="0"/>
              <a:t>诊断方法</a:t>
            </a:r>
            <a:r>
              <a:rPr lang="zh-CN" altLang="en-US" sz="2800" dirty="0"/>
              <a:t>－</a:t>
            </a:r>
            <a:r>
              <a:rPr lang="en-US" altLang="zh-CN" sz="2800" dirty="0"/>
              <a:t>Memory usage </a:t>
            </a:r>
            <a:r>
              <a:rPr lang="en-US" altLang="zh-CN" sz="2800" dirty="0" smtClean="0"/>
              <a:t>profiler</a:t>
            </a:r>
            <a:r>
              <a:rPr lang="zh-CN" altLang="zh-CN" sz="2400" dirty="0" smtClean="0"/>
              <a:t>－</a:t>
            </a:r>
            <a:r>
              <a:rPr lang="zh-CN" altLang="en-US" sz="2400" dirty="0" smtClean="0"/>
              <a:t>监控策略</a:t>
            </a:r>
            <a:endParaRPr lang="en-US" sz="2800" dirty="0"/>
          </a:p>
        </p:txBody>
      </p:sp>
      <p:sp>
        <p:nvSpPr>
          <p:cNvPr id="12" name="Rectangle 11"/>
          <p:cNvSpPr/>
          <p:nvPr/>
        </p:nvSpPr>
        <p:spPr>
          <a:xfrm>
            <a:off x="4209526" y="3313235"/>
            <a:ext cx="4835834" cy="2123658"/>
          </a:xfrm>
          <a:prstGeom prst="rect">
            <a:avLst/>
          </a:prstGeom>
          <a:solidFill>
            <a:srgbClr val="C6D9F1"/>
          </a:solidFill>
          <a:ln w="28575" cmpd="sng">
            <a:solidFill>
              <a:srgbClr val="4B48D6"/>
            </a:solidFill>
          </a:ln>
        </p:spPr>
        <p:txBody>
          <a:bodyPr wrap="square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public class Reducer {</a:t>
            </a: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</a:t>
            </a:r>
            <a:r>
              <a:rPr lang="en-US" sz="1100" b="1" dirty="0">
                <a:solidFill>
                  <a:schemeClr val="accent3">
                    <a:lumMod val="75000"/>
                  </a:schemeClr>
                </a:solidFill>
                <a:latin typeface="Courier"/>
                <a:cs typeface="Courier"/>
              </a:rPr>
              <a:t>private Object </a:t>
            </a:r>
            <a:r>
              <a:rPr lang="en-US" sz="1100" b="1" dirty="0" err="1">
                <a:solidFill>
                  <a:schemeClr val="accent3">
                    <a:lumMod val="75000"/>
                  </a:schemeClr>
                </a:solidFill>
                <a:latin typeface="Courier"/>
                <a:cs typeface="Courier"/>
              </a:rPr>
              <a:t>reduceLevelbuffer</a:t>
            </a:r>
            <a:r>
              <a:rPr lang="en-US" sz="1100" b="1" dirty="0">
                <a:solidFill>
                  <a:schemeClr val="accent3">
                    <a:lumMod val="75000"/>
                  </a:schemeClr>
                </a:solidFill>
                <a:latin typeface="Courier"/>
                <a:cs typeface="Courier"/>
              </a:rPr>
              <a:t>; 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// </a:t>
            </a:r>
            <a:r>
              <a:rPr lang="en-US" altLang="zh-CN" sz="1100" dirty="0" smtClean="0">
                <a:solidFill>
                  <a:srgbClr val="000000"/>
                </a:solidFill>
              </a:rPr>
              <a:t>①</a:t>
            </a:r>
            <a:endParaRPr lang="en-US" sz="1100" b="1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</a:t>
            </a: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public void </a:t>
            </a:r>
            <a:r>
              <a:rPr lang="en-US" sz="1100" b="1" dirty="0">
                <a:solidFill>
                  <a:srgbClr val="000000"/>
                </a:solidFill>
                <a:latin typeface="Courier"/>
                <a:cs typeface="Courier"/>
              </a:rPr>
              <a:t>reduce</a:t>
            </a:r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(K key, </a:t>
            </a:r>
            <a:r>
              <a:rPr lang="en-US" sz="1100" dirty="0" err="1">
                <a:solidFill>
                  <a:srgbClr val="000000"/>
                </a:solidFill>
                <a:latin typeface="Courier"/>
                <a:cs typeface="Courier"/>
              </a:rPr>
              <a:t>Iterable</a:t>
            </a:r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&lt;V&gt; values) { </a:t>
            </a: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  Object </a:t>
            </a:r>
            <a:r>
              <a:rPr lang="en-US" sz="1100" b="1" dirty="0" err="1">
                <a:solidFill>
                  <a:srgbClr val="000000"/>
                </a:solidFill>
                <a:latin typeface="Courier"/>
                <a:cs typeface="Courier"/>
              </a:rPr>
              <a:t>groupLevelBuffer</a:t>
            </a:r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; 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// </a:t>
            </a:r>
            <a:r>
              <a:rPr lang="en-US" altLang="zh-CN" sz="1100" dirty="0" smtClean="0">
                <a:solidFill>
                  <a:srgbClr val="000000"/>
                </a:solidFill>
              </a:rPr>
              <a:t>②</a:t>
            </a:r>
            <a:endParaRPr lang="fi-FI" sz="11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  </a:t>
            </a:r>
            <a:r>
              <a:rPr lang="fi-FI" sz="1100" b="1" dirty="0" err="1" smtClean="0">
                <a:solidFill>
                  <a:srgbClr val="000000"/>
                </a:solidFill>
                <a:latin typeface="Courier"/>
                <a:cs typeface="Courier"/>
              </a:rPr>
              <a:t>while</a:t>
            </a:r>
            <a:r>
              <a:rPr lang="fi-FI" sz="1100" b="1" dirty="0" smtClean="0">
                <a:solidFill>
                  <a:srgbClr val="000000"/>
                </a:solidFill>
                <a:latin typeface="Courier"/>
                <a:cs typeface="Courier"/>
              </a:rPr>
              <a:t> (</a:t>
            </a:r>
            <a:r>
              <a:rPr lang="fi-FI" sz="1100" b="1" dirty="0" err="1" smtClean="0">
                <a:solidFill>
                  <a:srgbClr val="000000"/>
                </a:solidFill>
                <a:latin typeface="Courier"/>
                <a:cs typeface="Courier"/>
              </a:rPr>
              <a:t>values.hashNext</a:t>
            </a:r>
            <a:r>
              <a:rPr lang="fi-FI" sz="1100" b="1" dirty="0" smtClean="0">
                <a:solidFill>
                  <a:srgbClr val="000000"/>
                </a:solidFill>
                <a:latin typeface="Courier"/>
                <a:cs typeface="Courier"/>
              </a:rPr>
              <a:t>()) 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{ 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// </a:t>
            </a:r>
            <a:r>
              <a:rPr lang="en-US" altLang="zh-CN" sz="1100" dirty="0" smtClean="0">
                <a:solidFill>
                  <a:srgbClr val="000000"/>
                </a:solidFill>
                <a:latin typeface="Courier"/>
                <a:cs typeface="Courier"/>
              </a:rPr>
              <a:t>process &lt;</a:t>
            </a:r>
            <a:r>
              <a:rPr lang="en-US" altLang="zh-CN" sz="1100" dirty="0" err="1" smtClean="0">
                <a:solidFill>
                  <a:srgbClr val="000000"/>
                </a:solidFill>
                <a:latin typeface="Courier"/>
                <a:cs typeface="Courier"/>
              </a:rPr>
              <a:t>k,list</a:t>
            </a:r>
            <a:r>
              <a:rPr lang="en-US" altLang="zh-CN" sz="1100" dirty="0" smtClean="0">
                <a:solidFill>
                  <a:srgbClr val="000000"/>
                </a:solidFill>
                <a:latin typeface="Courier"/>
                <a:cs typeface="Courier"/>
              </a:rPr>
              <a:t>(v)&gt;</a:t>
            </a:r>
            <a:endParaRPr lang="fi-FI" sz="11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       Object 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iResults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 = 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process(key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value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); </a:t>
            </a:r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// </a:t>
            </a:r>
            <a:r>
              <a:rPr lang="en-US" sz="1100" dirty="0" smtClean="0">
                <a:solidFill>
                  <a:srgbClr val="000000"/>
                </a:solidFill>
              </a:rPr>
              <a:t>③</a:t>
            </a: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	 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100" dirty="0" err="1" smtClean="0">
                <a:solidFill>
                  <a:srgbClr val="000000"/>
                </a:solidFill>
                <a:latin typeface="Courier"/>
                <a:cs typeface="Courier"/>
              </a:rPr>
              <a:t>groupLevelBuffer.add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iResults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); // Optional</a:t>
            </a:r>
            <a:endParaRPr lang="fi-FI" sz="11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   </a:t>
            </a:r>
            <a:r>
              <a:rPr lang="fi-FI" sz="1100" dirty="0" err="1" smtClean="0">
                <a:solidFill>
                  <a:srgbClr val="000000"/>
                </a:solidFill>
                <a:latin typeface="Courier"/>
                <a:cs typeface="Courier"/>
              </a:rPr>
              <a:t>emit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(newKey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newValue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); </a:t>
            </a:r>
            <a:endParaRPr lang="fi-FI" sz="11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 }</a:t>
            </a:r>
            <a:endParaRPr lang="fi-FI" sz="11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}</a:t>
            </a:r>
            <a:endParaRPr lang="fi-FI" sz="11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>
                <a:latin typeface="Courier"/>
                <a:cs typeface="Courier"/>
              </a:rPr>
              <a:t>}</a:t>
            </a:r>
            <a:endParaRPr lang="en-US" sz="1100" dirty="0">
              <a:latin typeface="Courier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35" y="4588977"/>
            <a:ext cx="4146917" cy="15783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735" y="2613355"/>
            <a:ext cx="4147431" cy="15785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2996113" y="3674039"/>
            <a:ext cx="1491891" cy="0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996113" y="3674039"/>
            <a:ext cx="1491891" cy="2095929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184868" y="2763583"/>
            <a:ext cx="4860492" cy="338554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是否有</a:t>
            </a:r>
            <a:r>
              <a:rPr lang="en-US" altLang="zh-CN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reduce</a:t>
            </a:r>
            <a:r>
              <a:rPr lang="en-US" altLang="zh-CN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-level</a:t>
            </a:r>
            <a:r>
              <a:rPr lang="zh-CN" altLang="en-US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的累积数据／计算结果？</a:t>
            </a:r>
            <a:endParaRPr lang="en-US" sz="16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93942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5" y="3563077"/>
            <a:ext cx="4340268" cy="1651893"/>
          </a:xfrm>
          <a:prstGeom prst="rect">
            <a:avLst/>
          </a:prstGeom>
        </p:spPr>
      </p:pic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57200" y="1439923"/>
            <a:ext cx="8229600" cy="4525963"/>
          </a:xfrm>
        </p:spPr>
        <p:txBody>
          <a:bodyPr/>
          <a:lstStyle/>
          <a:p>
            <a:r>
              <a:rPr lang="zh-CN" altLang="en-US" dirty="0" smtClean="0">
                <a:solidFill>
                  <a:srgbClr val="3F40B8"/>
                </a:solidFill>
              </a:rPr>
              <a:t>对象生命周期敏感的内存用量监控策略</a:t>
            </a:r>
            <a:endParaRPr lang="en-US" altLang="zh-CN" dirty="0" smtClean="0">
              <a:solidFill>
                <a:srgbClr val="3F40B8"/>
              </a:solidFill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根据对象生命周期在特定时间点进行</a:t>
            </a:r>
            <a:r>
              <a:rPr lang="en-US" altLang="zh-CN" dirty="0" smtClean="0">
                <a:latin typeface="Arial"/>
                <a:cs typeface="Arial"/>
              </a:rPr>
              <a:t> heap dump</a:t>
            </a: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只关心不同生命周期对象的增长趋势</a:t>
            </a:r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57200" y="412750"/>
            <a:ext cx="8432268" cy="8466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rgbClr val="3F40B8"/>
                </a:solidFill>
                <a:latin typeface="Arial"/>
                <a:ea typeface="黑体"/>
                <a:cs typeface="Arial"/>
              </a:defRPr>
            </a:lvl1pPr>
          </a:lstStyle>
          <a:p>
            <a:r>
              <a:rPr lang="zh-CN" altLang="en-US" dirty="0"/>
              <a:t>诊断方法</a:t>
            </a:r>
            <a:r>
              <a:rPr lang="zh-CN" altLang="en-US" sz="2800" dirty="0"/>
              <a:t>－</a:t>
            </a:r>
            <a:r>
              <a:rPr lang="en-US" altLang="zh-CN" sz="2800" dirty="0"/>
              <a:t>Memory usage </a:t>
            </a:r>
            <a:r>
              <a:rPr lang="en-US" altLang="zh-CN" sz="2800" dirty="0" smtClean="0"/>
              <a:t>profiler</a:t>
            </a:r>
            <a:r>
              <a:rPr lang="zh-CN" altLang="zh-CN" sz="2400" dirty="0" smtClean="0"/>
              <a:t>－</a:t>
            </a:r>
            <a:r>
              <a:rPr lang="zh-CN" altLang="en-US" sz="2400" dirty="0" smtClean="0"/>
              <a:t>监控策略</a:t>
            </a:r>
            <a:endParaRPr lang="en-US" sz="2800" dirty="0"/>
          </a:p>
        </p:txBody>
      </p:sp>
      <p:sp>
        <p:nvSpPr>
          <p:cNvPr id="12" name="Rectangle 11"/>
          <p:cNvSpPr/>
          <p:nvPr/>
        </p:nvSpPr>
        <p:spPr>
          <a:xfrm>
            <a:off x="4369813" y="3313235"/>
            <a:ext cx="4642952" cy="2123658"/>
          </a:xfrm>
          <a:prstGeom prst="rect">
            <a:avLst/>
          </a:prstGeom>
          <a:solidFill>
            <a:srgbClr val="C6D9F1"/>
          </a:solidFill>
          <a:ln w="28575" cmpd="sng">
            <a:solidFill>
              <a:srgbClr val="4B48D6"/>
            </a:solidFill>
          </a:ln>
        </p:spPr>
        <p:txBody>
          <a:bodyPr wrap="square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public class Reducer {</a:t>
            </a: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</a:t>
            </a:r>
            <a:r>
              <a:rPr lang="en-US" sz="1100" b="1" dirty="0">
                <a:solidFill>
                  <a:schemeClr val="accent3">
                    <a:lumMod val="75000"/>
                  </a:schemeClr>
                </a:solidFill>
                <a:latin typeface="Courier"/>
                <a:cs typeface="Courier"/>
              </a:rPr>
              <a:t>private Object </a:t>
            </a:r>
            <a:r>
              <a:rPr lang="en-US" sz="1100" b="1" dirty="0" err="1">
                <a:solidFill>
                  <a:schemeClr val="accent3">
                    <a:lumMod val="75000"/>
                  </a:schemeClr>
                </a:solidFill>
                <a:latin typeface="Courier"/>
                <a:cs typeface="Courier"/>
              </a:rPr>
              <a:t>reduceLevelbuffer</a:t>
            </a:r>
            <a:r>
              <a:rPr lang="en-US" sz="1100" b="1" dirty="0">
                <a:solidFill>
                  <a:schemeClr val="accent3">
                    <a:lumMod val="75000"/>
                  </a:schemeClr>
                </a:solidFill>
                <a:latin typeface="Courier"/>
                <a:cs typeface="Courier"/>
              </a:rPr>
              <a:t>; 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// </a:t>
            </a:r>
            <a:r>
              <a:rPr lang="en-US" altLang="zh-CN" sz="1100" dirty="0" smtClean="0">
                <a:solidFill>
                  <a:srgbClr val="000000"/>
                </a:solidFill>
              </a:rPr>
              <a:t>①</a:t>
            </a:r>
            <a:endParaRPr lang="en-US" sz="1100" b="1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</a:t>
            </a: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public void </a:t>
            </a:r>
            <a:r>
              <a:rPr lang="en-US" sz="1100" b="1" dirty="0">
                <a:solidFill>
                  <a:srgbClr val="000000"/>
                </a:solidFill>
                <a:latin typeface="Courier"/>
                <a:cs typeface="Courier"/>
              </a:rPr>
              <a:t>reduce</a:t>
            </a:r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(K key, </a:t>
            </a:r>
            <a:r>
              <a:rPr lang="en-US" sz="1100" dirty="0" err="1">
                <a:solidFill>
                  <a:srgbClr val="000000"/>
                </a:solidFill>
                <a:latin typeface="Courier"/>
                <a:cs typeface="Courier"/>
              </a:rPr>
              <a:t>Iterable</a:t>
            </a:r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&lt;V&gt; values) { </a:t>
            </a: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  </a:t>
            </a:r>
            <a:r>
              <a:rPr lang="en-US" sz="1100" b="1" dirty="0">
                <a:solidFill>
                  <a:srgbClr val="3F40B8"/>
                </a:solidFill>
                <a:latin typeface="Courier"/>
                <a:cs typeface="Courier"/>
              </a:rPr>
              <a:t>Object </a:t>
            </a:r>
            <a:r>
              <a:rPr lang="en-US" sz="1100" b="1" dirty="0" err="1">
                <a:solidFill>
                  <a:srgbClr val="3F40B8"/>
                </a:solidFill>
                <a:latin typeface="Courier"/>
                <a:cs typeface="Courier"/>
              </a:rPr>
              <a:t>groupLevelBuffer</a:t>
            </a:r>
            <a:r>
              <a:rPr lang="en-US" sz="1100" b="1" dirty="0">
                <a:solidFill>
                  <a:srgbClr val="000000"/>
                </a:solidFill>
                <a:latin typeface="Courier"/>
                <a:cs typeface="Courier"/>
              </a:rPr>
              <a:t>; 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// </a:t>
            </a:r>
            <a:r>
              <a:rPr lang="en-US" altLang="zh-CN" sz="1100" dirty="0" smtClean="0">
                <a:solidFill>
                  <a:srgbClr val="000000"/>
                </a:solidFill>
              </a:rPr>
              <a:t>②</a:t>
            </a:r>
            <a:endParaRPr lang="fi-FI" sz="11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  </a:t>
            </a:r>
            <a:r>
              <a:rPr lang="fi-FI" sz="1100" dirty="0" err="1" smtClean="0">
                <a:solidFill>
                  <a:srgbClr val="000000"/>
                </a:solidFill>
                <a:latin typeface="Courier"/>
                <a:cs typeface="Courier"/>
              </a:rPr>
              <a:t>while</a:t>
            </a:r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(</a:t>
            </a:r>
            <a:r>
              <a:rPr lang="fi-FI" sz="1100" dirty="0" err="1" smtClean="0">
                <a:solidFill>
                  <a:srgbClr val="000000"/>
                </a:solidFill>
                <a:latin typeface="Courier"/>
                <a:cs typeface="Courier"/>
              </a:rPr>
              <a:t>values.hashNext</a:t>
            </a:r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()) 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{ </a:t>
            </a:r>
          </a:p>
          <a:p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       </a:t>
            </a:r>
            <a:r>
              <a:rPr lang="fi-FI" sz="1100" b="1" dirty="0">
                <a:solidFill>
                  <a:srgbClr val="FF6600"/>
                </a:solidFill>
                <a:latin typeface="Courier"/>
                <a:cs typeface="Courier"/>
              </a:rPr>
              <a:t>Object </a:t>
            </a:r>
            <a:r>
              <a:rPr lang="fi-FI" sz="1100" b="1" dirty="0" err="1">
                <a:solidFill>
                  <a:srgbClr val="FF6600"/>
                </a:solidFill>
                <a:latin typeface="Courier"/>
                <a:cs typeface="Courier"/>
              </a:rPr>
              <a:t>iResults</a:t>
            </a:r>
            <a:r>
              <a:rPr lang="fi-FI" sz="1100" b="1" dirty="0">
                <a:solidFill>
                  <a:srgbClr val="FF6600"/>
                </a:solidFill>
                <a:latin typeface="Courier"/>
                <a:cs typeface="Courier"/>
              </a:rPr>
              <a:t> = </a:t>
            </a:r>
            <a:r>
              <a:rPr lang="fi-FI" sz="1100" b="1" dirty="0" err="1">
                <a:solidFill>
                  <a:srgbClr val="FF6600"/>
                </a:solidFill>
                <a:latin typeface="Courier"/>
                <a:cs typeface="Courier"/>
              </a:rPr>
              <a:t>process(key</a:t>
            </a:r>
            <a:r>
              <a:rPr lang="fi-FI" sz="1100" b="1" dirty="0">
                <a:solidFill>
                  <a:srgbClr val="FF6600"/>
                </a:solidFill>
                <a:latin typeface="Courier"/>
                <a:cs typeface="Courier"/>
              </a:rPr>
              <a:t>, </a:t>
            </a:r>
            <a:r>
              <a:rPr lang="fi-FI" sz="1100" b="1" dirty="0" err="1">
                <a:solidFill>
                  <a:srgbClr val="FF6600"/>
                </a:solidFill>
                <a:latin typeface="Courier"/>
                <a:cs typeface="Courier"/>
              </a:rPr>
              <a:t>value</a:t>
            </a:r>
            <a:r>
              <a:rPr lang="fi-FI" sz="1100" b="1" dirty="0">
                <a:solidFill>
                  <a:srgbClr val="FF6600"/>
                </a:solidFill>
                <a:latin typeface="Courier"/>
                <a:cs typeface="Courier"/>
              </a:rPr>
              <a:t>); </a:t>
            </a:r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// </a:t>
            </a:r>
            <a:r>
              <a:rPr lang="en-US" sz="1100" dirty="0" smtClean="0">
                <a:solidFill>
                  <a:srgbClr val="000000"/>
                </a:solidFill>
              </a:rPr>
              <a:t>③</a:t>
            </a: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      </a:t>
            </a:r>
            <a:r>
              <a:rPr lang="en-US" sz="1100" dirty="0" err="1" smtClean="0">
                <a:solidFill>
                  <a:srgbClr val="000000"/>
                </a:solidFill>
                <a:latin typeface="Courier"/>
                <a:cs typeface="Courier"/>
              </a:rPr>
              <a:t>groupLevelBuffer.add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iResults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); // Optional</a:t>
            </a:r>
            <a:endParaRPr lang="fi-FI" sz="11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   </a:t>
            </a:r>
            <a:r>
              <a:rPr lang="fi-FI" sz="1100" dirty="0" err="1" smtClean="0">
                <a:solidFill>
                  <a:srgbClr val="000000"/>
                </a:solidFill>
                <a:latin typeface="Courier"/>
                <a:cs typeface="Courier"/>
              </a:rPr>
              <a:t>emit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(newKey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newValue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); </a:t>
            </a:r>
            <a:endParaRPr lang="fi-FI" sz="11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 }</a:t>
            </a:r>
            <a:endParaRPr lang="fi-FI" sz="11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}</a:t>
            </a:r>
            <a:endParaRPr lang="fi-FI" sz="11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>
                <a:latin typeface="Courier"/>
                <a:cs typeface="Courier"/>
              </a:rPr>
              <a:t>}</a:t>
            </a:r>
            <a:endParaRPr lang="en-US" sz="1100" dirty="0">
              <a:latin typeface="Courier"/>
              <a:cs typeface="Courier"/>
            </a:endParaRPr>
          </a:p>
        </p:txBody>
      </p:sp>
      <p:cxnSp>
        <p:nvCxnSpPr>
          <p:cNvPr id="11" name="Straight Arrow Connector 10"/>
          <p:cNvCxnSpPr>
            <a:endCxn id="12" idx="1"/>
          </p:cNvCxnSpPr>
          <p:nvPr/>
        </p:nvCxnSpPr>
        <p:spPr>
          <a:xfrm flipV="1">
            <a:off x="4192092" y="4375064"/>
            <a:ext cx="177721" cy="125018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369812" y="2763583"/>
            <a:ext cx="4675547" cy="338554"/>
          </a:xfrm>
          <a:prstGeom prst="rect">
            <a:avLst/>
          </a:prstGeom>
          <a:solidFill>
            <a:srgbClr val="393BAA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各个生命周期的数据对象增长趋势</a:t>
            </a:r>
            <a:endParaRPr lang="en-US" sz="16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3009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"/>
                <a:cs typeface="Arial"/>
              </a:rPr>
              <a:t>诊断方法</a:t>
            </a:r>
            <a:r>
              <a:rPr lang="zh-CN" altLang="en-US" sz="2800" dirty="0" smtClean="0">
                <a:latin typeface="Arial"/>
                <a:cs typeface="Arial"/>
              </a:rPr>
              <a:t>－</a:t>
            </a:r>
            <a:r>
              <a:rPr lang="en-US" altLang="zh-CN" sz="2800" dirty="0" smtClean="0">
                <a:latin typeface="Arial"/>
                <a:cs typeface="Arial"/>
              </a:rPr>
              <a:t>Correlation analyzer</a:t>
            </a:r>
            <a:r>
              <a:rPr lang="zh-CN" altLang="zh-CN" sz="2400" dirty="0" smtClean="0">
                <a:latin typeface="Arial"/>
                <a:cs typeface="Arial"/>
              </a:rPr>
              <a:t>－</a:t>
            </a:r>
            <a:r>
              <a:rPr lang="zh-CN" altLang="en-US" sz="2400" dirty="0" smtClean="0">
                <a:latin typeface="Arial"/>
                <a:cs typeface="Arial"/>
              </a:rPr>
              <a:t>异常检测</a:t>
            </a:r>
            <a:endParaRPr lang="en-US" sz="2800" dirty="0">
              <a:latin typeface="Arial"/>
              <a:cs typeface="Arial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388551"/>
            <a:ext cx="8229600" cy="4525963"/>
          </a:xfrm>
        </p:spPr>
        <p:txBody>
          <a:bodyPr/>
          <a:lstStyle/>
          <a:p>
            <a:r>
              <a:rPr lang="zh-CN" altLang="en-US" dirty="0" smtClean="0">
                <a:solidFill>
                  <a:srgbClr val="3F40B8"/>
                </a:solidFill>
                <a:latin typeface="Arial"/>
                <a:cs typeface="Arial"/>
              </a:rPr>
              <a:t>用户代码内存异常分析</a:t>
            </a:r>
            <a:endParaRPr lang="en-US" altLang="zh-CN" dirty="0" smtClean="0">
              <a:solidFill>
                <a:srgbClr val="3F40B8"/>
              </a:solidFill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343597" y="6303403"/>
            <a:ext cx="2133600" cy="365125"/>
          </a:xfrm>
        </p:spPr>
        <p:txBody>
          <a:bodyPr/>
          <a:lstStyle/>
          <a:p>
            <a:fld id="{0EDF6D50-356D-664E-8AD2-94D574649C75}" type="slidenum">
              <a:rPr lang="en-US" smtClean="0"/>
              <a:t>43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75829"/>
            <a:ext cx="3811213" cy="2240598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554836" y="3458854"/>
            <a:ext cx="1467630" cy="98564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022466" y="2546208"/>
            <a:ext cx="1493378" cy="912646"/>
          </a:xfrm>
          <a:prstGeom prst="straightConnector1">
            <a:avLst/>
          </a:prstGeom>
          <a:ln w="5715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515844" y="2249783"/>
            <a:ext cx="144610" cy="284667"/>
          </a:xfrm>
          <a:prstGeom prst="straightConnector1">
            <a:avLst/>
          </a:prstGeom>
          <a:ln w="57150" cmpd="sng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022466" y="1823568"/>
            <a:ext cx="1904939" cy="229285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9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9000"/>
                </a:schemeClr>
              </a:gs>
            </a:gsLst>
            <a:lin ang="16200000" scaled="0"/>
            <a:tileRect/>
          </a:gradFill>
          <a:ln w="12700" cmpd="sng">
            <a:solidFill>
              <a:srgbClr val="3F40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Sharp growth</a:t>
            </a:r>
            <a:endParaRPr lang="en-US" dirty="0">
              <a:solidFill>
                <a:srgbClr val="3F40B8"/>
              </a:solidFill>
              <a:latin typeface="Arial"/>
              <a:cs typeface="Arial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836" y="4436940"/>
            <a:ext cx="5319669" cy="242106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3260529" y="5301737"/>
            <a:ext cx="446838" cy="67022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9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9000"/>
                </a:schemeClr>
              </a:gs>
            </a:gsLst>
            <a:lin ang="16200000" scaled="0"/>
            <a:tileRect/>
          </a:gradFill>
          <a:ln>
            <a:solidFill>
              <a:srgbClr val="3F40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>
            <a:stCxn id="17" idx="2"/>
            <a:endCxn id="29" idx="0"/>
          </p:cNvCxnSpPr>
          <p:nvPr/>
        </p:nvCxnSpPr>
        <p:spPr>
          <a:xfrm>
            <a:off x="2974936" y="4116427"/>
            <a:ext cx="509012" cy="1185310"/>
          </a:xfrm>
          <a:prstGeom prst="straightConnector1">
            <a:avLst/>
          </a:prstGeom>
          <a:ln w="38100" cmpd="sng"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206763" y="1823568"/>
            <a:ext cx="4835834" cy="2123658"/>
          </a:xfrm>
          <a:prstGeom prst="rect">
            <a:avLst/>
          </a:prstGeom>
          <a:solidFill>
            <a:srgbClr val="C6D9F1"/>
          </a:solidFill>
          <a:ln w="28575" cmpd="sng">
            <a:solidFill>
              <a:srgbClr val="4B48D6"/>
            </a:solidFill>
          </a:ln>
        </p:spPr>
        <p:txBody>
          <a:bodyPr wrap="square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public class Reducer {</a:t>
            </a: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</a:t>
            </a:r>
            <a:r>
              <a:rPr lang="en-US" sz="1100" b="1" dirty="0">
                <a:solidFill>
                  <a:schemeClr val="accent3">
                    <a:lumMod val="75000"/>
                  </a:schemeClr>
                </a:solidFill>
                <a:latin typeface="Courier"/>
                <a:cs typeface="Courier"/>
              </a:rPr>
              <a:t>private Object </a:t>
            </a:r>
            <a:r>
              <a:rPr lang="en-US" sz="1100" b="1" dirty="0" err="1">
                <a:solidFill>
                  <a:schemeClr val="accent3">
                    <a:lumMod val="75000"/>
                  </a:schemeClr>
                </a:solidFill>
                <a:latin typeface="Courier"/>
                <a:cs typeface="Courier"/>
              </a:rPr>
              <a:t>reduceLevelbuffer</a:t>
            </a:r>
            <a:r>
              <a:rPr lang="en-US" sz="1100" b="1" dirty="0">
                <a:solidFill>
                  <a:schemeClr val="accent3">
                    <a:lumMod val="75000"/>
                  </a:schemeClr>
                </a:solidFill>
                <a:latin typeface="Courier"/>
                <a:cs typeface="Courier"/>
              </a:rPr>
              <a:t>; 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// </a:t>
            </a:r>
            <a:r>
              <a:rPr lang="en-US" altLang="zh-CN" sz="1100" dirty="0" smtClean="0">
                <a:solidFill>
                  <a:srgbClr val="000000"/>
                </a:solidFill>
              </a:rPr>
              <a:t>①</a:t>
            </a:r>
            <a:endParaRPr lang="en-US" sz="1100" b="1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</a:t>
            </a: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public void </a:t>
            </a:r>
            <a:r>
              <a:rPr lang="en-US" sz="1100" b="1" dirty="0">
                <a:solidFill>
                  <a:srgbClr val="000000"/>
                </a:solidFill>
                <a:latin typeface="Courier"/>
                <a:cs typeface="Courier"/>
              </a:rPr>
              <a:t>reduce</a:t>
            </a:r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(K key, </a:t>
            </a:r>
            <a:r>
              <a:rPr lang="en-US" sz="1100" dirty="0" err="1">
                <a:solidFill>
                  <a:srgbClr val="000000"/>
                </a:solidFill>
                <a:latin typeface="Courier"/>
                <a:cs typeface="Courier"/>
              </a:rPr>
              <a:t>Iterable</a:t>
            </a:r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&lt;V&gt; values) { </a:t>
            </a:r>
          </a:p>
          <a:p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    </a:t>
            </a:r>
            <a:r>
              <a:rPr lang="en-US" sz="1100" b="1" dirty="0">
                <a:solidFill>
                  <a:srgbClr val="3F40B8"/>
                </a:solidFill>
                <a:latin typeface="Courier"/>
                <a:cs typeface="Courier"/>
              </a:rPr>
              <a:t>Object </a:t>
            </a:r>
            <a:r>
              <a:rPr lang="en-US" sz="1100" b="1" dirty="0" err="1">
                <a:solidFill>
                  <a:srgbClr val="3F40B8"/>
                </a:solidFill>
                <a:latin typeface="Courier"/>
                <a:cs typeface="Courier"/>
              </a:rPr>
              <a:t>groupLevelBuffer</a:t>
            </a:r>
            <a:r>
              <a:rPr lang="en-US" sz="1100" b="1" dirty="0">
                <a:solidFill>
                  <a:srgbClr val="3F40B8"/>
                </a:solidFill>
                <a:latin typeface="Courier"/>
                <a:cs typeface="Courier"/>
              </a:rPr>
              <a:t>;</a:t>
            </a:r>
            <a:r>
              <a:rPr lang="en-US" sz="1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// </a:t>
            </a:r>
            <a:r>
              <a:rPr lang="en-US" altLang="zh-CN" sz="1100" dirty="0" smtClean="0">
                <a:solidFill>
                  <a:srgbClr val="000000"/>
                </a:solidFill>
              </a:rPr>
              <a:t>②</a:t>
            </a:r>
            <a:endParaRPr lang="fi-FI" sz="11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  </a:t>
            </a:r>
            <a:r>
              <a:rPr lang="fi-FI" sz="1100" b="1" dirty="0" err="1" smtClean="0">
                <a:solidFill>
                  <a:srgbClr val="000000"/>
                </a:solidFill>
                <a:latin typeface="Courier"/>
                <a:cs typeface="Courier"/>
              </a:rPr>
              <a:t>while</a:t>
            </a:r>
            <a:r>
              <a:rPr lang="fi-FI" sz="1100" b="1" dirty="0" smtClean="0">
                <a:solidFill>
                  <a:srgbClr val="000000"/>
                </a:solidFill>
                <a:latin typeface="Courier"/>
                <a:cs typeface="Courier"/>
              </a:rPr>
              <a:t> (</a:t>
            </a:r>
            <a:r>
              <a:rPr lang="fi-FI" sz="1100" b="1" dirty="0" err="1" smtClean="0">
                <a:solidFill>
                  <a:srgbClr val="000000"/>
                </a:solidFill>
                <a:latin typeface="Courier"/>
                <a:cs typeface="Courier"/>
              </a:rPr>
              <a:t>values.hashNext</a:t>
            </a:r>
            <a:r>
              <a:rPr lang="fi-FI" sz="1100" b="1" dirty="0" smtClean="0">
                <a:solidFill>
                  <a:srgbClr val="000000"/>
                </a:solidFill>
                <a:latin typeface="Courier"/>
                <a:cs typeface="Courier"/>
              </a:rPr>
              <a:t>()) 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{ 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// </a:t>
            </a:r>
            <a:r>
              <a:rPr lang="en-US" altLang="zh-CN" sz="1100" dirty="0" smtClean="0">
                <a:solidFill>
                  <a:srgbClr val="000000"/>
                </a:solidFill>
                <a:latin typeface="Courier"/>
                <a:cs typeface="Courier"/>
              </a:rPr>
              <a:t>process &lt;</a:t>
            </a:r>
            <a:r>
              <a:rPr lang="en-US" altLang="zh-CN" sz="1100" dirty="0" err="1" smtClean="0">
                <a:solidFill>
                  <a:srgbClr val="000000"/>
                </a:solidFill>
                <a:latin typeface="Courier"/>
                <a:cs typeface="Courier"/>
              </a:rPr>
              <a:t>k,list</a:t>
            </a:r>
            <a:r>
              <a:rPr lang="en-US" altLang="zh-CN" sz="1100" dirty="0" smtClean="0">
                <a:solidFill>
                  <a:srgbClr val="000000"/>
                </a:solidFill>
                <a:latin typeface="Courier"/>
                <a:cs typeface="Courier"/>
              </a:rPr>
              <a:t>(v)&gt;</a:t>
            </a:r>
            <a:endParaRPr lang="fi-FI" sz="11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       </a:t>
            </a:r>
            <a:r>
              <a:rPr lang="fi-FI" sz="1100" b="1" dirty="0">
                <a:solidFill>
                  <a:schemeClr val="accent2"/>
                </a:solidFill>
                <a:latin typeface="Courier"/>
                <a:cs typeface="Courier"/>
              </a:rPr>
              <a:t>Object </a:t>
            </a:r>
            <a:r>
              <a:rPr lang="fi-FI" sz="1100" b="1" dirty="0" err="1">
                <a:solidFill>
                  <a:schemeClr val="accent2"/>
                </a:solidFill>
                <a:latin typeface="Courier"/>
                <a:cs typeface="Courier"/>
              </a:rPr>
              <a:t>iResults</a:t>
            </a:r>
            <a:r>
              <a:rPr lang="fi-FI" sz="1100" b="1" dirty="0">
                <a:solidFill>
                  <a:schemeClr val="accent2"/>
                </a:solidFill>
                <a:latin typeface="Courier"/>
                <a:cs typeface="Courier"/>
              </a:rPr>
              <a:t> = </a:t>
            </a:r>
            <a:r>
              <a:rPr lang="fi-FI" sz="1100" b="1" dirty="0" err="1">
                <a:solidFill>
                  <a:schemeClr val="accent2"/>
                </a:solidFill>
                <a:latin typeface="Courier"/>
                <a:cs typeface="Courier"/>
              </a:rPr>
              <a:t>process(key</a:t>
            </a:r>
            <a:r>
              <a:rPr lang="fi-FI" sz="1100" b="1" dirty="0">
                <a:solidFill>
                  <a:schemeClr val="accent2"/>
                </a:solidFill>
                <a:latin typeface="Courier"/>
                <a:cs typeface="Courier"/>
              </a:rPr>
              <a:t>, </a:t>
            </a:r>
            <a:r>
              <a:rPr lang="fi-FI" sz="1100" b="1" dirty="0" err="1">
                <a:solidFill>
                  <a:schemeClr val="accent2"/>
                </a:solidFill>
                <a:latin typeface="Courier"/>
                <a:cs typeface="Courier"/>
              </a:rPr>
              <a:t>value</a:t>
            </a:r>
            <a:r>
              <a:rPr lang="fi-FI" sz="1100" b="1" dirty="0">
                <a:solidFill>
                  <a:schemeClr val="accent2"/>
                </a:solidFill>
                <a:latin typeface="Courier"/>
                <a:cs typeface="Courier"/>
              </a:rPr>
              <a:t>);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// </a:t>
            </a:r>
            <a:r>
              <a:rPr lang="en-US" sz="1100" dirty="0" smtClean="0">
                <a:solidFill>
                  <a:srgbClr val="000000"/>
                </a:solidFill>
              </a:rPr>
              <a:t>③</a:t>
            </a:r>
          </a:p>
          <a:p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       </a:t>
            </a:r>
            <a:r>
              <a:rPr lang="en-US" sz="1100" dirty="0" err="1" smtClean="0">
                <a:solidFill>
                  <a:srgbClr val="000000"/>
                </a:solidFill>
                <a:latin typeface="Courier"/>
                <a:cs typeface="Courier"/>
              </a:rPr>
              <a:t>groupLevelBuffer.add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iResults</a:t>
            </a:r>
            <a:r>
              <a:rPr lang="en-US" sz="1100" dirty="0" smtClean="0">
                <a:solidFill>
                  <a:srgbClr val="000000"/>
                </a:solidFill>
                <a:latin typeface="Courier"/>
                <a:cs typeface="Courier"/>
              </a:rPr>
              <a:t>); // Optional</a:t>
            </a:r>
            <a:endParaRPr lang="fi-FI" sz="11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   </a:t>
            </a:r>
            <a:r>
              <a:rPr lang="fi-FI" sz="1100" dirty="0" err="1" smtClean="0">
                <a:solidFill>
                  <a:srgbClr val="000000"/>
                </a:solidFill>
                <a:latin typeface="Courier"/>
                <a:cs typeface="Courier"/>
              </a:rPr>
              <a:t>emit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(newKey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fi-FI" sz="1100" dirty="0" err="1">
                <a:solidFill>
                  <a:srgbClr val="000000"/>
                </a:solidFill>
                <a:latin typeface="Courier"/>
                <a:cs typeface="Courier"/>
              </a:rPr>
              <a:t>newValue</a:t>
            </a:r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); </a:t>
            </a:r>
            <a:endParaRPr lang="fi-FI" sz="11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 }</a:t>
            </a:r>
            <a:endParaRPr lang="fi-FI" sz="11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 smtClean="0">
                <a:solidFill>
                  <a:srgbClr val="000000"/>
                </a:solidFill>
                <a:latin typeface="Courier"/>
                <a:cs typeface="Courier"/>
              </a:rPr>
              <a:t>   }</a:t>
            </a:r>
            <a:endParaRPr lang="fi-FI" sz="11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fi-FI" sz="1100" dirty="0">
                <a:latin typeface="Courier"/>
                <a:cs typeface="Courier"/>
              </a:rPr>
              <a:t>}</a:t>
            </a:r>
            <a:endParaRPr lang="en-US" sz="1100" dirty="0">
              <a:latin typeface="Courier"/>
              <a:cs typeface="Courier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2848156" y="2650734"/>
            <a:ext cx="1748995" cy="319264"/>
          </a:xfrm>
          <a:prstGeom prst="straightConnector1">
            <a:avLst/>
          </a:prstGeom>
          <a:ln w="38100" cmpd="sng"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257659" y="4283051"/>
            <a:ext cx="1339492" cy="307777"/>
          </a:xfrm>
          <a:prstGeom prst="rect">
            <a:avLst/>
          </a:prstGeom>
          <a:solidFill>
            <a:srgbClr val="3F40B8"/>
          </a:solidFill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错误相关数据</a:t>
            </a:r>
            <a:endParaRPr lang="en-US" altLang="zh-CN" sz="1400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206762" y="1477308"/>
            <a:ext cx="4835835" cy="307777"/>
          </a:xfrm>
          <a:prstGeom prst="rect">
            <a:avLst/>
          </a:prstGeom>
          <a:solidFill>
            <a:srgbClr val="3F40B8"/>
          </a:solidFill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错误相关代码段（大量累积结果＋大量临时结果）</a:t>
            </a:r>
            <a:endParaRPr lang="en-US" altLang="zh-CN" sz="1400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597151" y="2546208"/>
            <a:ext cx="4354198" cy="659329"/>
          </a:xfrm>
          <a:prstGeom prst="rect">
            <a:avLst/>
          </a:prstGeom>
          <a:noFill/>
          <a:ln>
            <a:solidFill>
              <a:srgbClr val="3F40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660454" y="2534450"/>
            <a:ext cx="1089097" cy="435548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962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"/>
                <a:cs typeface="Arial"/>
              </a:rPr>
              <a:t>诊断方法</a:t>
            </a:r>
            <a:r>
              <a:rPr lang="zh-CN" altLang="en-US" sz="2800" dirty="0" smtClean="0">
                <a:latin typeface="Arial"/>
                <a:cs typeface="Arial"/>
              </a:rPr>
              <a:t>－</a:t>
            </a:r>
            <a:r>
              <a:rPr lang="en-US" altLang="zh-CN" sz="2800" dirty="0" smtClean="0">
                <a:latin typeface="Arial"/>
                <a:cs typeface="Arial"/>
              </a:rPr>
              <a:t>Correlation analyzer</a:t>
            </a:r>
            <a:r>
              <a:rPr lang="zh-CN" altLang="zh-CN" sz="2400" dirty="0" smtClean="0">
                <a:latin typeface="Arial"/>
                <a:cs typeface="Arial"/>
              </a:rPr>
              <a:t>－</a:t>
            </a:r>
            <a:r>
              <a:rPr lang="zh-CN" altLang="en-US" sz="2400" dirty="0" smtClean="0">
                <a:latin typeface="Arial"/>
                <a:cs typeface="Arial"/>
              </a:rPr>
              <a:t>异常检测</a:t>
            </a:r>
            <a:endParaRPr lang="en-US" sz="2800" dirty="0">
              <a:latin typeface="Arial"/>
              <a:cs typeface="Arial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228274"/>
            <a:ext cx="8229600" cy="4525963"/>
          </a:xfrm>
        </p:spPr>
        <p:txBody>
          <a:bodyPr/>
          <a:lstStyle/>
          <a:p>
            <a:r>
              <a:rPr lang="zh-CN" altLang="en-US" dirty="0" smtClean="0">
                <a:solidFill>
                  <a:srgbClr val="3F40B8"/>
                </a:solidFill>
                <a:latin typeface="Arial"/>
                <a:cs typeface="Arial"/>
              </a:rPr>
              <a:t>数据流异常检测</a:t>
            </a:r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 (</a:t>
            </a:r>
            <a:r>
              <a:rPr lang="zh-CN" altLang="en-US" dirty="0" smtClean="0">
                <a:solidFill>
                  <a:srgbClr val="3F40B8"/>
                </a:solidFill>
                <a:latin typeface="Arial"/>
                <a:cs typeface="Arial"/>
              </a:rPr>
              <a:t>检测</a:t>
            </a:r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partition skew)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343597" y="6143126"/>
            <a:ext cx="2133600" cy="365125"/>
          </a:xfrm>
        </p:spPr>
        <p:txBody>
          <a:bodyPr/>
          <a:lstStyle/>
          <a:p>
            <a:fld id="{0EDF6D50-356D-664E-8AD2-94D574649C75}" type="slidenum">
              <a:rPr lang="en-US" smtClean="0"/>
              <a:t>44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412" y="4130867"/>
            <a:ext cx="4577314" cy="268144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412" y="1709807"/>
            <a:ext cx="5319669" cy="242106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290418" y="2095928"/>
            <a:ext cx="715121" cy="1146596"/>
          </a:xfrm>
          <a:prstGeom prst="rect">
            <a:avLst/>
          </a:prstGeom>
          <a:solidFill>
            <a:schemeClr val="accent1">
              <a:lumMod val="40000"/>
              <a:lumOff val="60000"/>
              <a:alpha val="61000"/>
            </a:schemeClr>
          </a:solidFill>
          <a:ln w="38100" cmpd="sng">
            <a:solidFill>
              <a:srgbClr val="3F40B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288811" y="3308621"/>
            <a:ext cx="715121" cy="698300"/>
          </a:xfrm>
          <a:prstGeom prst="rect">
            <a:avLst/>
          </a:prstGeom>
          <a:solidFill>
            <a:schemeClr val="accent1">
              <a:lumMod val="40000"/>
              <a:lumOff val="60000"/>
              <a:alpha val="61000"/>
            </a:schemeClr>
          </a:solidFill>
          <a:ln w="38100" cmpd="sng">
            <a:solidFill>
              <a:srgbClr val="3F40B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183649" y="3069918"/>
            <a:ext cx="2106770" cy="3254853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1336049" y="4006921"/>
            <a:ext cx="1954370" cy="2317850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5432726" y="4995050"/>
            <a:ext cx="31487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solidFill>
                  <a:srgbClr val="3F40B8"/>
                </a:solidFill>
                <a:latin typeface="Arial"/>
                <a:cs typeface="Arial"/>
              </a:rPr>
              <a:t>使用</a:t>
            </a:r>
            <a:r>
              <a:rPr lang="en-US" altLang="zh-CN" sz="1600" b="1" dirty="0" err="1" smtClean="0">
                <a:solidFill>
                  <a:srgbClr val="3F40B8"/>
                </a:solidFill>
                <a:latin typeface="Arial"/>
                <a:cs typeface="Arial"/>
              </a:rPr>
              <a:t>Gini</a:t>
            </a:r>
            <a:r>
              <a:rPr lang="zh-CN" altLang="en-US" sz="1600" b="1" dirty="0" smtClean="0">
                <a:solidFill>
                  <a:srgbClr val="3F40B8"/>
                </a:solidFill>
                <a:latin typeface="Arial"/>
                <a:cs typeface="Arial"/>
              </a:rPr>
              <a:t>系数来评价</a:t>
            </a:r>
            <a:r>
              <a:rPr lang="en-US" altLang="zh-CN" sz="1600" b="1" dirty="0" smtClean="0">
                <a:solidFill>
                  <a:srgbClr val="3F40B8"/>
                </a:solidFill>
                <a:latin typeface="Arial"/>
                <a:cs typeface="Arial"/>
              </a:rPr>
              <a:t>partition</a:t>
            </a:r>
            <a:r>
              <a:rPr lang="zh-CN" altLang="en-US" sz="1600" b="1" dirty="0" smtClean="0">
                <a:solidFill>
                  <a:srgbClr val="3F40B8"/>
                </a:solidFill>
                <a:latin typeface="Arial"/>
                <a:cs typeface="Arial"/>
              </a:rPr>
              <a:t>的不均衡度，进而评价</a:t>
            </a:r>
            <a:r>
              <a:rPr lang="en-US" altLang="zh-CN" sz="1600" b="1" dirty="0" smtClean="0">
                <a:solidFill>
                  <a:srgbClr val="3F40B8"/>
                </a:solidFill>
                <a:latin typeface="Arial"/>
                <a:cs typeface="Arial"/>
              </a:rPr>
              <a:t>partition</a:t>
            </a:r>
            <a:r>
              <a:rPr lang="zh-CN" altLang="en-US" sz="1600" b="1" dirty="0" smtClean="0">
                <a:solidFill>
                  <a:srgbClr val="3F40B8"/>
                </a:solidFill>
                <a:latin typeface="Arial"/>
                <a:cs typeface="Arial"/>
              </a:rPr>
              <a:t>函数、</a:t>
            </a:r>
            <a:r>
              <a:rPr lang="en-US" altLang="zh-CN" sz="1600" b="1" dirty="0" smtClean="0">
                <a:solidFill>
                  <a:srgbClr val="3F40B8"/>
                </a:solidFill>
                <a:latin typeface="Arial"/>
                <a:cs typeface="Arial"/>
              </a:rPr>
              <a:t>partition</a:t>
            </a:r>
            <a:r>
              <a:rPr lang="zh-CN" altLang="en-US" sz="1600" b="1" dirty="0" smtClean="0">
                <a:solidFill>
                  <a:srgbClr val="3F40B8"/>
                </a:solidFill>
                <a:latin typeface="Arial"/>
                <a:cs typeface="Arial"/>
              </a:rPr>
              <a:t>个数配置是否合理</a:t>
            </a:r>
            <a:endParaRPr lang="en-US" altLang="zh-CN" sz="16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8892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"/>
                <a:cs typeface="Arial"/>
              </a:rPr>
              <a:t>诊断方法</a:t>
            </a:r>
            <a:r>
              <a:rPr lang="zh-CN" altLang="en-US" sz="2800" dirty="0" smtClean="0">
                <a:latin typeface="Arial"/>
                <a:cs typeface="Arial"/>
              </a:rPr>
              <a:t>－</a:t>
            </a:r>
            <a:r>
              <a:rPr lang="en-US" altLang="zh-CN" sz="2800" dirty="0" smtClean="0">
                <a:latin typeface="Arial"/>
                <a:cs typeface="Arial"/>
              </a:rPr>
              <a:t>Correlation analyzer</a:t>
            </a:r>
            <a:r>
              <a:rPr lang="zh-CN" altLang="zh-CN" sz="2400" dirty="0" smtClean="0">
                <a:latin typeface="Arial"/>
                <a:cs typeface="Arial"/>
              </a:rPr>
              <a:t>－</a:t>
            </a:r>
            <a:r>
              <a:rPr lang="zh-CN" altLang="en-US" sz="2400" dirty="0" smtClean="0">
                <a:latin typeface="Arial"/>
                <a:cs typeface="Arial"/>
              </a:rPr>
              <a:t>异常检测</a:t>
            </a:r>
            <a:endParaRPr lang="en-US" sz="2800" dirty="0">
              <a:latin typeface="Arial"/>
              <a:cs typeface="Arial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388551"/>
            <a:ext cx="8229600" cy="4525963"/>
          </a:xfrm>
        </p:spPr>
        <p:txBody>
          <a:bodyPr/>
          <a:lstStyle/>
          <a:p>
            <a:r>
              <a:rPr lang="zh-CN" altLang="en-US" dirty="0" smtClean="0">
                <a:solidFill>
                  <a:srgbClr val="3F40B8"/>
                </a:solidFill>
                <a:latin typeface="Arial"/>
                <a:cs typeface="Arial"/>
              </a:rPr>
              <a:t>数据流异常检测</a:t>
            </a:r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 (</a:t>
            </a:r>
            <a:r>
              <a:rPr lang="zh-CN" altLang="en-US" dirty="0" smtClean="0">
                <a:solidFill>
                  <a:srgbClr val="3F40B8"/>
                </a:solidFill>
                <a:latin typeface="Arial"/>
                <a:cs typeface="Arial"/>
              </a:rPr>
              <a:t>检测热点</a:t>
            </a:r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key)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343597" y="6303403"/>
            <a:ext cx="2133600" cy="365125"/>
          </a:xfrm>
        </p:spPr>
        <p:txBody>
          <a:bodyPr/>
          <a:lstStyle/>
          <a:p>
            <a:fld id="{0EDF6D50-356D-664E-8AD2-94D574649C75}" type="slidenum">
              <a:rPr lang="en-US" smtClean="0"/>
              <a:t>45</a:t>
            </a:fld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412" y="1870084"/>
            <a:ext cx="5319669" cy="242106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563278" y="2749363"/>
            <a:ext cx="442261" cy="653437"/>
          </a:xfrm>
          <a:prstGeom prst="rect">
            <a:avLst/>
          </a:prstGeom>
          <a:solidFill>
            <a:srgbClr val="B9CDE5">
              <a:alpha val="68000"/>
            </a:srgbClr>
          </a:solidFill>
          <a:ln w="38100" cmpd="sng">
            <a:solidFill>
              <a:srgbClr val="3F40B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>
            <a:stCxn id="13" idx="1"/>
          </p:cNvCxnSpPr>
          <p:nvPr/>
        </p:nvCxnSpPr>
        <p:spPr>
          <a:xfrm flipH="1">
            <a:off x="1738486" y="2414769"/>
            <a:ext cx="1824792" cy="2972999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044" y="4369606"/>
            <a:ext cx="4214699" cy="245140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563278" y="2240449"/>
            <a:ext cx="454592" cy="348640"/>
          </a:xfrm>
          <a:prstGeom prst="rect">
            <a:avLst/>
          </a:prstGeom>
          <a:solidFill>
            <a:srgbClr val="B9CDE5">
              <a:alpha val="68000"/>
            </a:srgbClr>
          </a:solidFill>
          <a:ln w="38100" cmpd="sng">
            <a:solidFill>
              <a:srgbClr val="3F40B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563278" y="2575044"/>
            <a:ext cx="442261" cy="174319"/>
          </a:xfrm>
          <a:prstGeom prst="rect">
            <a:avLst/>
          </a:prstGeom>
          <a:solidFill>
            <a:srgbClr val="B9CDE5">
              <a:alpha val="46000"/>
            </a:srgbClr>
          </a:solidFill>
          <a:ln w="38100" cmpd="sng">
            <a:solidFill>
              <a:srgbClr val="3F40B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>
            <a:stCxn id="14" idx="1"/>
          </p:cNvCxnSpPr>
          <p:nvPr/>
        </p:nvCxnSpPr>
        <p:spPr>
          <a:xfrm flipH="1">
            <a:off x="1849452" y="2662204"/>
            <a:ext cx="1713826" cy="3641199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2835827" y="3230195"/>
            <a:ext cx="727451" cy="1874006"/>
          </a:xfrm>
          <a:prstGeom prst="straightConnector1">
            <a:avLst/>
          </a:prstGeom>
          <a:ln>
            <a:solidFill>
              <a:srgbClr val="4B48D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5432726" y="5155327"/>
            <a:ext cx="34569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solidFill>
                  <a:srgbClr val="3F40B8"/>
                </a:solidFill>
                <a:latin typeface="Arial"/>
                <a:cs typeface="Arial"/>
              </a:rPr>
              <a:t>使用</a:t>
            </a:r>
            <a:r>
              <a:rPr lang="en-US" altLang="zh-CN" sz="1600" b="1" dirty="0" smtClean="0">
                <a:solidFill>
                  <a:srgbClr val="3F40B8"/>
                </a:solidFill>
                <a:latin typeface="Arial"/>
                <a:cs typeface="Arial"/>
              </a:rPr>
              <a:t>Outlier metrics</a:t>
            </a:r>
            <a:r>
              <a:rPr lang="zh-CN" altLang="en-US" sz="1600" b="1" dirty="0" smtClean="0">
                <a:solidFill>
                  <a:srgbClr val="3F40B8"/>
                </a:solidFill>
                <a:latin typeface="Arial"/>
                <a:cs typeface="Arial"/>
              </a:rPr>
              <a:t>来评价某个</a:t>
            </a:r>
            <a:r>
              <a:rPr lang="en-US" altLang="zh-CN" sz="1600" b="1" dirty="0" smtClean="0">
                <a:solidFill>
                  <a:srgbClr val="3F40B8"/>
                </a:solidFill>
                <a:latin typeface="Arial"/>
                <a:cs typeface="Arial"/>
              </a:rPr>
              <a:t>key</a:t>
            </a:r>
            <a:r>
              <a:rPr lang="zh-CN" altLang="en-US" sz="1600" b="1" dirty="0" smtClean="0">
                <a:solidFill>
                  <a:srgbClr val="3F40B8"/>
                </a:solidFill>
                <a:latin typeface="Arial"/>
                <a:cs typeface="Arial"/>
              </a:rPr>
              <a:t>对应的</a:t>
            </a:r>
            <a:r>
              <a:rPr lang="en-US" altLang="zh-CN" sz="1600" b="1" dirty="0" smtClean="0">
                <a:solidFill>
                  <a:srgbClr val="3F40B8"/>
                </a:solidFill>
                <a:latin typeface="Arial"/>
                <a:cs typeface="Arial"/>
              </a:rPr>
              <a:t>values</a:t>
            </a:r>
            <a:r>
              <a:rPr lang="zh-CN" altLang="en-US" sz="1600" b="1" dirty="0" smtClean="0">
                <a:solidFill>
                  <a:srgbClr val="3F40B8"/>
                </a:solidFill>
                <a:latin typeface="Arial"/>
                <a:cs typeface="Arial"/>
              </a:rPr>
              <a:t>数目是否远远大于其他</a:t>
            </a:r>
            <a:r>
              <a:rPr lang="en-US" altLang="zh-CN" sz="1600" b="1" dirty="0" smtClean="0">
                <a:solidFill>
                  <a:srgbClr val="3F40B8"/>
                </a:solidFill>
                <a:latin typeface="Arial"/>
                <a:cs typeface="Arial"/>
              </a:rPr>
              <a:t>keys</a:t>
            </a:r>
            <a:r>
              <a:rPr lang="zh-CN" altLang="en-US" sz="1600" b="1" dirty="0" smtClean="0">
                <a:solidFill>
                  <a:srgbClr val="3F40B8"/>
                </a:solidFill>
                <a:latin typeface="Arial"/>
                <a:cs typeface="Arial"/>
              </a:rPr>
              <a:t>，进而检测热点</a:t>
            </a:r>
            <a:r>
              <a:rPr lang="en-US" altLang="zh-CN" sz="1600" b="1" dirty="0" smtClean="0">
                <a:solidFill>
                  <a:srgbClr val="3F40B8"/>
                </a:solidFill>
                <a:latin typeface="Arial"/>
                <a:cs typeface="Arial"/>
              </a:rPr>
              <a:t>key</a:t>
            </a:r>
            <a:endParaRPr lang="en-US" altLang="zh-CN" sz="16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61003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诊断</a:t>
            </a:r>
            <a:r>
              <a:rPr lang="zh-CN" altLang="en-US" dirty="0"/>
              <a:t>方法</a:t>
            </a:r>
            <a:r>
              <a:rPr lang="zh-CN" altLang="en-US" sz="2800" dirty="0" smtClean="0"/>
              <a:t>－</a:t>
            </a:r>
            <a:r>
              <a:rPr lang="zh-CN" altLang="en-US" sz="2800" dirty="0" smtClean="0"/>
              <a:t>基于</a:t>
            </a:r>
            <a:r>
              <a:rPr lang="zh-CN" altLang="en-US" sz="2800" dirty="0" smtClean="0"/>
              <a:t>反模式规则</a:t>
            </a:r>
            <a:r>
              <a:rPr lang="zh-CN" altLang="en-US" sz="2800" dirty="0" smtClean="0"/>
              <a:t>诊断</a:t>
            </a:r>
            <a:endParaRPr lang="en-US" sz="28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4525963"/>
          </a:xfrm>
        </p:spPr>
        <p:txBody>
          <a:bodyPr/>
          <a:lstStyle/>
          <a:p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Rules for user code</a:t>
            </a:r>
            <a:r>
              <a:rPr lang="zh-CN" altLang="en-US" dirty="0" smtClean="0">
                <a:solidFill>
                  <a:srgbClr val="3F40B8"/>
                </a:solidFill>
                <a:latin typeface="Arial"/>
                <a:cs typeface="Arial"/>
              </a:rPr>
              <a:t>：</a:t>
            </a:r>
            <a:r>
              <a:rPr lang="zh-CN" altLang="en-US" dirty="0" smtClean="0">
                <a:solidFill>
                  <a:srgbClr val="3F40B8"/>
                </a:solidFill>
                <a:latin typeface="Arial"/>
                <a:cs typeface="Arial"/>
              </a:rPr>
              <a:t>定位用户代码错误类型及错误相关数据</a:t>
            </a:r>
            <a:endParaRPr lang="en-US" altLang="zh-CN" dirty="0" smtClean="0">
              <a:solidFill>
                <a:srgbClr val="3F40B8"/>
              </a:solidFill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46</a:t>
            </a:fld>
            <a:endParaRPr lang="en-US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056038"/>
              </p:ext>
            </p:extLst>
          </p:nvPr>
        </p:nvGraphicFramePr>
        <p:xfrm>
          <a:off x="328429" y="2179346"/>
          <a:ext cx="8539142" cy="1971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9232"/>
                <a:gridCol w="2107060"/>
                <a:gridCol w="2217960"/>
                <a:gridCol w="1774368"/>
                <a:gridCol w="2040522"/>
              </a:tblGrid>
              <a:tr h="37084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600" b="1" kern="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规则</a:t>
                      </a:r>
                      <a:endParaRPr lang="zh-CN" sz="2000" kern="100" dirty="0">
                        <a:solidFill>
                          <a:schemeClr val="tx1"/>
                        </a:solidFill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600" b="1" kern="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内存使用模式</a:t>
                      </a:r>
                      <a:endParaRPr lang="zh-CN" sz="2000" kern="100" dirty="0">
                        <a:solidFill>
                          <a:schemeClr val="tx1"/>
                        </a:solidFill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600" b="1" kern="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用户代码</a:t>
                      </a:r>
                      <a:r>
                        <a:rPr lang="zh-CN" sz="1600" b="1" kern="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错误原因</a:t>
                      </a:r>
                      <a:endParaRPr lang="zh-CN" sz="2000" kern="100" dirty="0">
                        <a:solidFill>
                          <a:schemeClr val="tx1"/>
                        </a:solidFill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600" b="1" ker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错误相关数据</a:t>
                      </a:r>
                      <a:endParaRPr lang="zh-CN" sz="2000" kern="100">
                        <a:solidFill>
                          <a:schemeClr val="tx1"/>
                        </a:solidFill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600" b="1" kern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下一步操作</a:t>
                      </a:r>
                      <a:endParaRPr lang="zh-CN" sz="2000" kern="100" dirty="0">
                        <a:solidFill>
                          <a:schemeClr val="tx1"/>
                        </a:solidFill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1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[</a:t>
                      </a:r>
                      <a:r>
                        <a:rPr lang="en-US" sz="1400" i="1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</a:t>
                      </a:r>
                      <a:r>
                        <a:rPr lang="en-US" sz="1400" kern="0" baseline="-25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1</a:t>
                      </a: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, </a:t>
                      </a:r>
                      <a:r>
                        <a:rPr lang="en-US" sz="1400" i="1" kern="0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</a:t>
                      </a:r>
                      <a:r>
                        <a:rPr lang="en-US" sz="1400" i="1" kern="0" baseline="-25000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n</a:t>
                      </a: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)</a:t>
                      </a:r>
                      <a:r>
                        <a:rPr lang="zh-CN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上内存用量持续增长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Map-level</a:t>
                      </a:r>
                      <a:r>
                        <a:rPr lang="zh-CN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累积计算结果太大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Map()</a:t>
                      </a:r>
                      <a:r>
                        <a:rPr lang="zh-CN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所有的输入数据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200" ker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检测</a:t>
                      </a:r>
                      <a:r>
                        <a:rPr lang="en-US" sz="1200" i="1" ker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input split size</a:t>
                      </a:r>
                      <a:r>
                        <a:rPr lang="zh-CN" sz="1200" ker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是否过大</a:t>
                      </a:r>
                      <a:endParaRPr lang="zh-CN" sz="1600" kern="10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2</a:t>
                      </a:r>
                      <a:endParaRPr lang="zh-CN" sz="1600" kern="10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[</a:t>
                      </a:r>
                      <a:r>
                        <a:rPr lang="en-US" sz="1400" i="1" kern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</a:t>
                      </a:r>
                      <a:r>
                        <a:rPr lang="en-US" sz="1400" kern="0" baseline="-250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1</a:t>
                      </a:r>
                      <a:r>
                        <a:rPr lang="en-US" sz="1400" kern="0" baseline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, </a:t>
                      </a:r>
                      <a:r>
                        <a:rPr lang="en-US" sz="1400" i="1" kern="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</a:t>
                      </a:r>
                      <a:r>
                        <a:rPr lang="en-US" sz="1400" i="1" kern="0" baseline="-2500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n</a:t>
                      </a: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)</a:t>
                      </a:r>
                      <a:r>
                        <a:rPr lang="zh-CN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上内存用量持续增长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Reduce-level</a:t>
                      </a:r>
                      <a:r>
                        <a:rPr lang="zh-CN" sz="1200" ker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累积计算结果太大</a:t>
                      </a:r>
                      <a:endParaRPr lang="zh-CN" sz="1600" kern="10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Reduce()</a:t>
                      </a:r>
                      <a:r>
                        <a:rPr lang="zh-CN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的所有输入数据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检测数据划分是否异</a:t>
                      </a:r>
                      <a:r>
                        <a:rPr lang="zh-CN" sz="1200" kern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常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3</a:t>
                      </a:r>
                      <a:endParaRPr lang="zh-CN" sz="1600" kern="10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i="1" kern="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</a:t>
                      </a:r>
                      <a:r>
                        <a:rPr lang="en-US" sz="1400" i="1" kern="0" baseline="-2500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n</a:t>
                      </a:r>
                      <a:r>
                        <a:rPr lang="en-US" sz="1400" kern="0" baseline="-250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zh-CN" sz="1200" kern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内部内存用量持续增长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Group-level</a:t>
                      </a:r>
                      <a:r>
                        <a:rPr lang="zh-CN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累积计算结果太大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i="1" kern="0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</a:t>
                      </a:r>
                      <a:r>
                        <a:rPr lang="en-US" sz="1400" i="1" kern="0" baseline="-25000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n</a:t>
                      </a:r>
                      <a:r>
                        <a:rPr lang="zh-CN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里的</a:t>
                      </a:r>
                      <a:r>
                        <a:rPr lang="zh-CN" sz="1200" kern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所有</a:t>
                      </a:r>
                      <a:r>
                        <a:rPr lang="en-US" sz="1200" kern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records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200" kern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检测是否存在热点</a:t>
                      </a:r>
                      <a:r>
                        <a:rPr lang="en-US" sz="1200" kern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key 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4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i="1" kern="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</a:t>
                      </a:r>
                      <a:r>
                        <a:rPr lang="en-US" sz="1400" i="1" kern="0" baseline="-2500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n</a:t>
                      </a:r>
                      <a:r>
                        <a:rPr lang="en-US" sz="1400" kern="0" baseline="-250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zh-CN" sz="1200" kern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处内存用量陡峭增长</a:t>
                      </a:r>
                      <a:r>
                        <a:rPr lang="en-US" altLang="zh-CN" sz="1200" kern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*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Record-level</a:t>
                      </a:r>
                      <a:r>
                        <a:rPr lang="zh-CN" sz="1200" ker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中间计算结果太大</a:t>
                      </a:r>
                      <a:endParaRPr lang="zh-CN" sz="1600" kern="10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当前输入</a:t>
                      </a:r>
                      <a:r>
                        <a:rPr lang="zh-CN" sz="1200" kern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的</a:t>
                      </a:r>
                      <a:r>
                        <a:rPr lang="en-US" sz="1200" kern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record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检测单一</a:t>
                      </a:r>
                      <a:r>
                        <a:rPr lang="en-US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record</a:t>
                      </a:r>
                      <a:r>
                        <a:rPr lang="zh-CN" sz="1200" kern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是否过大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36000" marR="36000" marT="0" marB="0"/>
                </a:tc>
              </a:tr>
            </a:tbl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4511675"/>
            <a:ext cx="5753100" cy="2209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328429" y="4180602"/>
            <a:ext cx="468589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00" kern="0" dirty="0" smtClean="0">
                <a:solidFill>
                  <a:srgbClr val="000000"/>
                </a:solidFill>
                <a:latin typeface="Arial"/>
                <a:ea typeface="黑体"/>
                <a:cs typeface="Arial"/>
              </a:rPr>
              <a:t>陡峭增长</a:t>
            </a:r>
            <a:r>
              <a:rPr lang="en-US" altLang="zh-CN" sz="1100" kern="0" dirty="0" smtClean="0">
                <a:solidFill>
                  <a:srgbClr val="000000"/>
                </a:solidFill>
                <a:latin typeface="Arial"/>
                <a:ea typeface="黑体"/>
                <a:cs typeface="Arial"/>
              </a:rPr>
              <a:t>: </a:t>
            </a:r>
            <a:r>
              <a:rPr lang="zh-CN" altLang="en-US" sz="1100" kern="0" dirty="0" smtClean="0">
                <a:solidFill>
                  <a:srgbClr val="000000"/>
                </a:solidFill>
                <a:latin typeface="Arial"/>
                <a:ea typeface="黑体"/>
                <a:cs typeface="Arial"/>
              </a:rPr>
              <a:t>在</a:t>
            </a:r>
            <a:r>
              <a:rPr lang="en-US" altLang="zh-CN" sz="1100" kern="0" dirty="0" err="1" smtClean="0">
                <a:solidFill>
                  <a:srgbClr val="000000"/>
                </a:solidFill>
                <a:latin typeface="Arial"/>
                <a:ea typeface="黑体"/>
                <a:cs typeface="Arial"/>
              </a:rPr>
              <a:t>Gn</a:t>
            </a:r>
            <a:r>
              <a:rPr lang="zh-CN" altLang="en-US" sz="1100" kern="0" dirty="0" smtClean="0">
                <a:solidFill>
                  <a:srgbClr val="000000"/>
                </a:solidFill>
                <a:latin typeface="Arial"/>
                <a:ea typeface="黑体"/>
                <a:cs typeface="Arial"/>
              </a:rPr>
              <a:t>上的内存用量的增长斜率相比其他</a:t>
            </a:r>
            <a:r>
              <a:rPr lang="en-US" altLang="zh-CN" sz="1100" kern="0" dirty="0" err="1" smtClean="0">
                <a:solidFill>
                  <a:srgbClr val="000000"/>
                </a:solidFill>
                <a:latin typeface="Arial"/>
                <a:ea typeface="黑体"/>
                <a:cs typeface="Arial"/>
              </a:rPr>
              <a:t>Gi</a:t>
            </a:r>
            <a:r>
              <a:rPr lang="zh-CN" altLang="en-US" sz="1100" kern="0" dirty="0" smtClean="0">
                <a:solidFill>
                  <a:srgbClr val="000000"/>
                </a:solidFill>
                <a:latin typeface="Arial"/>
                <a:ea typeface="黑体"/>
                <a:cs typeface="Arial"/>
              </a:rPr>
              <a:t>上的增长斜率异常大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731704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诊断方法</a:t>
            </a:r>
            <a:r>
              <a:rPr lang="zh-CN" altLang="en-US" sz="2800" dirty="0"/>
              <a:t>－基于反模式规则诊断</a:t>
            </a:r>
            <a:endParaRPr lang="en-US" sz="2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90585" y="1494375"/>
            <a:ext cx="8125137" cy="4525963"/>
          </a:xfrm>
        </p:spPr>
        <p:txBody>
          <a:bodyPr/>
          <a:lstStyle/>
          <a:p>
            <a:r>
              <a:rPr lang="en-US" altLang="zh-CN" dirty="0" smtClean="0">
                <a:solidFill>
                  <a:srgbClr val="3F40B8"/>
                </a:solidFill>
                <a:latin typeface="Arial"/>
                <a:cs typeface="Arial"/>
              </a:rPr>
              <a:t>Rules for dataflow</a:t>
            </a:r>
            <a:r>
              <a:rPr lang="zh-CN" altLang="en-US" dirty="0" smtClean="0">
                <a:solidFill>
                  <a:srgbClr val="3F40B8"/>
                </a:solidFill>
                <a:latin typeface="Arial"/>
                <a:cs typeface="Arial"/>
              </a:rPr>
              <a:t>：</a:t>
            </a:r>
            <a:r>
              <a:rPr lang="zh-CN" altLang="en-US" dirty="0" smtClean="0">
                <a:solidFill>
                  <a:srgbClr val="3F40B8"/>
                </a:solidFill>
                <a:latin typeface="Arial"/>
                <a:cs typeface="Arial"/>
              </a:rPr>
              <a:t>定位数据流异常及相关的配置参数</a:t>
            </a:r>
            <a:endParaRPr lang="en-US" altLang="zh-CN" dirty="0" smtClean="0">
              <a:solidFill>
                <a:srgbClr val="3F40B8"/>
              </a:solidFill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47</a:t>
            </a:fld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0605373"/>
              </p:ext>
            </p:extLst>
          </p:nvPr>
        </p:nvGraphicFramePr>
        <p:xfrm>
          <a:off x="569299" y="2028850"/>
          <a:ext cx="7838665" cy="18806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7359"/>
                <a:gridCol w="3001456"/>
                <a:gridCol w="2120705"/>
                <a:gridCol w="2169145"/>
              </a:tblGrid>
              <a:tr h="3708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600" b="1" kern="10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规则</a:t>
                      </a:r>
                      <a:endParaRPr lang="zh-CN" sz="1600" b="1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600" b="1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数据流特征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b="1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错误原因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b="1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不合适的配置参数</a:t>
                      </a:r>
                      <a:endParaRPr lang="zh-CN" sz="16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</a:tr>
              <a:tr h="37810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5</a:t>
                      </a: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-</a:t>
                      </a:r>
                      <a:r>
                        <a:rPr lang="en-US" sz="1200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1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规则</a:t>
                      </a:r>
                      <a:r>
                        <a:rPr lang="en-US" altLang="zh-CN" sz="1200" kern="0" baseline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2 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生效且</a:t>
                      </a: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partition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是</a:t>
                      </a:r>
                      <a:r>
                        <a:rPr lang="zh-CN" alt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均衡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的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0">
                          <a:effectLst/>
                          <a:latin typeface="Arial"/>
                          <a:ea typeface="黑体"/>
                          <a:cs typeface="Arial"/>
                        </a:rPr>
                        <a:t>不合适的数据划分</a:t>
                      </a:r>
                      <a:endParaRPr lang="zh-CN" sz="1200" kern="10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i="1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reduce </a:t>
                      </a:r>
                      <a:r>
                        <a:rPr lang="en-US" sz="1200" i="1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number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太</a:t>
                      </a:r>
                      <a:r>
                        <a:rPr lang="zh-CN" sz="1200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小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5</a:t>
                      </a: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-</a:t>
                      </a:r>
                      <a:r>
                        <a:rPr lang="en-US" sz="1200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2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规则</a:t>
                      </a: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2</a:t>
                      </a:r>
                      <a:r>
                        <a:rPr lang="en-US" sz="1200" kern="0" baseline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生效但</a:t>
                      </a: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partition</a:t>
                      </a:r>
                      <a:r>
                        <a:rPr lang="en-US" sz="1200" kern="0" baseline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zh-CN" alt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是不均衡的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不合适的数据划分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Partition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函数</a:t>
                      </a:r>
                      <a:r>
                        <a:rPr lang="zh-CN" sz="1200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不均衡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</a:tr>
              <a:tr h="39001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6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i="1" kern="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</a:t>
                      </a:r>
                      <a:r>
                        <a:rPr lang="en-US" sz="1200" i="1" kern="0" baseline="-2500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n</a:t>
                      </a:r>
                      <a:r>
                        <a:rPr lang="en-US" sz="1200" i="1" kern="0" baseline="-250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中内存用量出现陡峭增长，且</a:t>
                      </a: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i="1" kern="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</a:t>
                      </a:r>
                      <a:r>
                        <a:rPr lang="en-US" sz="1200" i="1" kern="0" baseline="-2500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n</a:t>
                      </a:r>
                      <a:r>
                        <a:rPr lang="en-US" sz="1200" i="1" kern="0" baseline="-250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具有比</a:t>
                      </a:r>
                      <a:r>
                        <a:rPr lang="zh-CN" sz="1200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其他组包含更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多的</a:t>
                      </a: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records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热点</a:t>
                      </a: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key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Partition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函数</a:t>
                      </a:r>
                      <a:r>
                        <a:rPr lang="zh-CN" alt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挑选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了热点</a:t>
                      </a: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key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7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规则</a:t>
                      </a: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4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生效且</a:t>
                      </a: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i="1" kern="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</a:t>
                      </a:r>
                      <a:r>
                        <a:rPr lang="en-US" sz="1200" i="1" kern="0" baseline="-2500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n</a:t>
                      </a:r>
                      <a:r>
                        <a:rPr lang="en-US" sz="1200" i="1" kern="0" baseline="-250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比</a:t>
                      </a:r>
                      <a:r>
                        <a:rPr lang="zh-CN" sz="1200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其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他</a:t>
                      </a: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i="1" kern="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</a:t>
                      </a:r>
                      <a:r>
                        <a:rPr lang="en-US" sz="1200" i="1" kern="0" baseline="-2500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i</a:t>
                      </a:r>
                      <a:r>
                        <a:rPr lang="en-US" sz="1200" i="1" kern="0" baseline="-250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都</a:t>
                      </a:r>
                      <a:r>
                        <a:rPr lang="zh-CN" sz="1200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大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单</a:t>
                      </a:r>
                      <a:r>
                        <a:rPr lang="zh-CN" alt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个</a:t>
                      </a:r>
                      <a:r>
                        <a:rPr lang="en-US" alt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key/value</a:t>
                      </a:r>
                      <a:r>
                        <a:rPr lang="en-US" altLang="zh-CN" sz="1200" kern="0" baseline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record </a:t>
                      </a:r>
                      <a:r>
                        <a:rPr lang="zh-CN" sz="1200" kern="0" dirty="0" smtClean="0">
                          <a:effectLst/>
                          <a:latin typeface="Arial"/>
                          <a:ea typeface="黑体"/>
                          <a:cs typeface="Arial"/>
                        </a:rPr>
                        <a:t>过</a:t>
                      </a:r>
                      <a:r>
                        <a:rPr lang="zh-CN" sz="1200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大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0" dirty="0">
                          <a:effectLst/>
                          <a:latin typeface="Arial"/>
                          <a:ea typeface="黑体"/>
                          <a:cs typeface="Arial"/>
                        </a:rPr>
                        <a:t>无</a:t>
                      </a:r>
                      <a:endParaRPr lang="zh-CN" sz="1200" kern="100" dirty="0">
                        <a:effectLst/>
                        <a:latin typeface="Arial"/>
                        <a:ea typeface="黑体"/>
                        <a:cs typeface="Arial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-1011034" y="424117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25" y="4481163"/>
            <a:ext cx="4305250" cy="1959383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137254"/>
              </p:ext>
            </p:extLst>
          </p:nvPr>
        </p:nvGraphicFramePr>
        <p:xfrm>
          <a:off x="4583587" y="4912549"/>
          <a:ext cx="4444221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8234"/>
                <a:gridCol w="2975987"/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sz="1200" b="1" dirty="0" smtClean="0">
                          <a:latin typeface="Arial"/>
                          <a:ea typeface="黑体"/>
                          <a:cs typeface="Arial"/>
                        </a:rPr>
                        <a:t>数据倾斜／不均衡</a:t>
                      </a:r>
                      <a:endParaRPr lang="en-US" sz="1200" b="1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b="1" dirty="0" smtClean="0">
                          <a:latin typeface="Arial"/>
                          <a:ea typeface="黑体"/>
                          <a:cs typeface="Arial"/>
                        </a:rPr>
                        <a:t>度量标准</a:t>
                      </a:r>
                      <a:endParaRPr lang="en-US" sz="1200" b="1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/>
                </a:tc>
              </a:tr>
              <a:tr h="271256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Arial"/>
                          <a:ea typeface="黑体"/>
                          <a:cs typeface="Arial"/>
                        </a:rPr>
                        <a:t>Partition </a:t>
                      </a:r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不均衡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Gini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(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AP</a:t>
                      </a:r>
                      <a:r>
                        <a:rPr lang="en-US" sz="1200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1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, 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AP</a:t>
                      </a:r>
                      <a:r>
                        <a:rPr lang="en-US" sz="1200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2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, ..., </a:t>
                      </a:r>
                      <a:r>
                        <a:rPr lang="en-US" sz="1200" i="1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AP</a:t>
                      </a:r>
                      <a:r>
                        <a:rPr lang="en-US" sz="1200" i="1" kern="1200" baseline="-250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) &gt; 0.4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/>
                </a:tc>
              </a:tr>
              <a:tr h="271256"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当前</a:t>
                      </a:r>
                      <a:r>
                        <a:rPr lang="en-US" altLang="zh-CN" sz="1200" dirty="0" smtClean="0">
                          <a:latin typeface="Arial"/>
                          <a:ea typeface="黑体"/>
                          <a:cs typeface="Arial"/>
                        </a:rPr>
                        <a:t>group</a:t>
                      </a:r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异常大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</a:t>
                      </a:r>
                      <a:r>
                        <a:rPr lang="en-US" sz="1200" i="1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in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≥ </a:t>
                      </a:r>
                      <a:r>
                        <a:rPr lang="en-US" sz="1200" i="1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UpperInnerFence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(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</a:t>
                      </a:r>
                      <a:r>
                        <a:rPr lang="en-US" sz="1200" i="1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i</a:t>
                      </a:r>
                      <a:r>
                        <a:rPr lang="en-US" sz="1200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1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, 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</a:t>
                      </a:r>
                      <a:r>
                        <a:rPr lang="en-US" sz="1200" i="1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i</a:t>
                      </a:r>
                      <a:r>
                        <a:rPr lang="en-US" sz="1200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2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, ..., 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G</a:t>
                      </a:r>
                      <a:r>
                        <a:rPr lang="en-US" sz="1200" i="1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in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) </a:t>
                      </a:r>
                      <a:endParaRPr lang="en-US" sz="12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/>
                </a:tc>
              </a:tr>
              <a:tr h="271256"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当前</a:t>
                      </a:r>
                      <a:r>
                        <a:rPr lang="en-US" altLang="zh-CN" sz="1200" dirty="0" smtClean="0">
                          <a:latin typeface="Arial"/>
                          <a:ea typeface="黑体"/>
                          <a:cs typeface="Arial"/>
                        </a:rPr>
                        <a:t>record</a:t>
                      </a:r>
                      <a:r>
                        <a:rPr lang="zh-CN" altLang="en-US" sz="1200" dirty="0" smtClean="0">
                          <a:latin typeface="Arial"/>
                          <a:ea typeface="黑体"/>
                          <a:cs typeface="Arial"/>
                        </a:rPr>
                        <a:t>异常大</a:t>
                      </a:r>
                      <a:endParaRPr lang="en-US" sz="1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</a:t>
                      </a:r>
                      <a:r>
                        <a:rPr lang="en-US" sz="1200" i="1" kern="1200" baseline="-250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in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≥ </a:t>
                      </a:r>
                      <a:r>
                        <a:rPr lang="en-US" sz="1200" i="1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UpperInnerFence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 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(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</a:t>
                      </a:r>
                      <a:r>
                        <a:rPr lang="en-US" sz="1200" i="1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i</a:t>
                      </a:r>
                      <a:r>
                        <a:rPr lang="en-US" sz="1200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1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, </a:t>
                      </a:r>
                      <a:r>
                        <a:rPr lang="en-US" sz="120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</a:t>
                      </a:r>
                      <a:r>
                        <a:rPr lang="en-US" sz="1200" i="1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i</a:t>
                      </a:r>
                      <a:r>
                        <a:rPr lang="en-US" sz="1200" kern="1200" baseline="-250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2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, ..., </a:t>
                      </a:r>
                      <a:r>
                        <a:rPr lang="en-US" sz="1200" i="1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R</a:t>
                      </a:r>
                      <a:r>
                        <a:rPr lang="en-US" sz="1200" i="1" kern="1200" baseline="-250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in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黑体"/>
                          <a:cs typeface="Arial"/>
                        </a:rPr>
                        <a:t>) </a:t>
                      </a:r>
                      <a:endParaRPr lang="en-US" sz="1200" dirty="0" smtClean="0">
                        <a:latin typeface="Arial"/>
                        <a:ea typeface="黑体"/>
                        <a:cs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5825921" y="4457186"/>
            <a:ext cx="2323998" cy="369332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数据流异常检测</a:t>
            </a:r>
            <a:endParaRPr lang="en-US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556" y="4041870"/>
            <a:ext cx="2329655" cy="41531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583586" y="5185390"/>
            <a:ext cx="4444221" cy="282197"/>
          </a:xfrm>
          <a:prstGeom prst="rect">
            <a:avLst/>
          </a:prstGeom>
          <a:noFill/>
          <a:ln w="3810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cxnSp>
        <p:nvCxnSpPr>
          <p:cNvPr id="15" name="Straight Arrow Connector 14"/>
          <p:cNvCxnSpPr>
            <a:stCxn id="14" idx="1"/>
          </p:cNvCxnSpPr>
          <p:nvPr/>
        </p:nvCxnSpPr>
        <p:spPr>
          <a:xfrm flipH="1">
            <a:off x="2739819" y="5326489"/>
            <a:ext cx="1843767" cy="141098"/>
          </a:xfrm>
          <a:prstGeom prst="straightConnector1">
            <a:avLst/>
          </a:prstGeom>
          <a:ln w="3810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2184307" y="4795740"/>
            <a:ext cx="543752" cy="895254"/>
          </a:xfrm>
          <a:prstGeom prst="rect">
            <a:avLst/>
          </a:prstGeom>
          <a:noFill/>
          <a:ln w="571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184306" y="5761542"/>
            <a:ext cx="543752" cy="594808"/>
          </a:xfrm>
          <a:prstGeom prst="rect">
            <a:avLst/>
          </a:prstGeom>
          <a:noFill/>
          <a:ln w="57150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cxnSp>
        <p:nvCxnSpPr>
          <p:cNvPr id="23" name="Straight Arrow Connector 22"/>
          <p:cNvCxnSpPr>
            <a:stCxn id="14" idx="1"/>
          </p:cNvCxnSpPr>
          <p:nvPr/>
        </p:nvCxnSpPr>
        <p:spPr>
          <a:xfrm flipH="1">
            <a:off x="2728058" y="5326489"/>
            <a:ext cx="1855528" cy="683340"/>
          </a:xfrm>
          <a:prstGeom prst="straightConnector1">
            <a:avLst/>
          </a:prstGeom>
          <a:ln w="3810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9" idx="0"/>
          </p:cNvCxnSpPr>
          <p:nvPr/>
        </p:nvCxnSpPr>
        <p:spPr>
          <a:xfrm flipV="1">
            <a:off x="2456183" y="4350553"/>
            <a:ext cx="365948" cy="445187"/>
          </a:xfrm>
          <a:prstGeom prst="straightConnector1">
            <a:avLst/>
          </a:prstGeom>
          <a:ln w="3810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9" idx="0"/>
          </p:cNvCxnSpPr>
          <p:nvPr/>
        </p:nvCxnSpPr>
        <p:spPr>
          <a:xfrm flipH="1" flipV="1">
            <a:off x="2184306" y="4350553"/>
            <a:ext cx="271877" cy="445187"/>
          </a:xfrm>
          <a:prstGeom prst="straightConnector1">
            <a:avLst/>
          </a:prstGeom>
          <a:ln w="3810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965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  <p:bldP spid="2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内存溢出诊断</a:t>
            </a:r>
            <a:r>
              <a:rPr lang="zh-CN" altLang="en-US" dirty="0" smtClean="0"/>
              <a:t>方法</a:t>
            </a:r>
            <a:r>
              <a:rPr lang="zh-CN" altLang="en-US" sz="2800" dirty="0" smtClean="0"/>
              <a:t>－实验评价</a:t>
            </a:r>
            <a:endParaRPr lang="en-US" sz="28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457101"/>
            <a:ext cx="8229600" cy="4525963"/>
          </a:xfrm>
        </p:spPr>
        <p:txBody>
          <a:bodyPr/>
          <a:lstStyle/>
          <a:p>
            <a:r>
              <a:rPr lang="zh-CN" altLang="en-US" dirty="0" smtClean="0">
                <a:latin typeface="Arial"/>
                <a:cs typeface="Arial"/>
              </a:rPr>
              <a:t>实验对象</a:t>
            </a:r>
            <a:endParaRPr lang="en-US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在</a:t>
            </a:r>
            <a:r>
              <a:rPr lang="en-US" altLang="zh-CN" dirty="0">
                <a:latin typeface="Arial"/>
                <a:cs typeface="Arial"/>
              </a:rPr>
              <a:t> </a:t>
            </a:r>
            <a:r>
              <a:rPr lang="en-US" altLang="zh-CN" dirty="0" smtClean="0">
                <a:latin typeface="Arial"/>
                <a:cs typeface="Arial"/>
              </a:rPr>
              <a:t>10 </a:t>
            </a:r>
            <a:r>
              <a:rPr lang="zh-CN" altLang="en-US" dirty="0" smtClean="0">
                <a:latin typeface="Arial"/>
                <a:cs typeface="Arial"/>
              </a:rPr>
              <a:t>个节点集群重现了</a:t>
            </a:r>
            <a:r>
              <a:rPr lang="en-US" altLang="zh-CN" dirty="0" smtClean="0">
                <a:latin typeface="Arial"/>
                <a:cs typeface="Arial"/>
              </a:rPr>
              <a:t> 20</a:t>
            </a:r>
            <a:r>
              <a:rPr lang="en-US" altLang="zh-CN" dirty="0">
                <a:latin typeface="Arial"/>
                <a:cs typeface="Arial"/>
              </a:rPr>
              <a:t> </a:t>
            </a:r>
            <a:r>
              <a:rPr lang="zh-CN" altLang="en-US" dirty="0" smtClean="0">
                <a:latin typeface="Arial"/>
                <a:cs typeface="Arial"/>
              </a:rPr>
              <a:t>个</a:t>
            </a:r>
            <a:r>
              <a:rPr lang="en-US" altLang="zh-CN" dirty="0" smtClean="0">
                <a:latin typeface="Arial"/>
                <a:cs typeface="Arial"/>
              </a:rPr>
              <a:t> Hadoop </a:t>
            </a:r>
            <a:r>
              <a:rPr lang="zh-CN" altLang="en-US" dirty="0" smtClean="0">
                <a:latin typeface="Arial"/>
                <a:cs typeface="Arial"/>
              </a:rPr>
              <a:t>内存溢出错误</a:t>
            </a:r>
            <a:endParaRPr lang="en-US" altLang="zh-CN" dirty="0" smtClean="0">
              <a:latin typeface="Arial"/>
              <a:cs typeface="Arial"/>
            </a:endParaRPr>
          </a:p>
          <a:p>
            <a:pPr marL="342900" lvl="1" indent="-342900"/>
            <a:r>
              <a:rPr lang="zh-CN" altLang="en-US" sz="2400" dirty="0" smtClean="0">
                <a:latin typeface="Arial"/>
                <a:cs typeface="Arial"/>
              </a:rPr>
              <a:t>实验步骤</a:t>
            </a:r>
            <a:endParaRPr lang="en-US" altLang="zh-CN" sz="2400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正常运行</a:t>
            </a:r>
            <a:r>
              <a:rPr lang="en-US" altLang="zh-CN" dirty="0">
                <a:latin typeface="Arial"/>
                <a:cs typeface="Arial"/>
              </a:rPr>
              <a:t> </a:t>
            </a:r>
            <a:r>
              <a:rPr lang="en-US" altLang="zh-CN" dirty="0" smtClean="0">
                <a:latin typeface="Arial"/>
                <a:cs typeface="Arial"/>
              </a:rPr>
              <a:t>job </a:t>
            </a:r>
            <a:r>
              <a:rPr lang="zh-CN" altLang="en-US" dirty="0" smtClean="0">
                <a:latin typeface="Arial"/>
                <a:cs typeface="Arial"/>
              </a:rPr>
              <a:t>，等待出现内存溢出错误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开启监控工具的</a:t>
            </a:r>
            <a:r>
              <a:rPr lang="en-US" altLang="zh-CN" dirty="0" smtClean="0">
                <a:latin typeface="Arial"/>
                <a:cs typeface="Arial"/>
              </a:rPr>
              <a:t> heap dump </a:t>
            </a:r>
            <a:r>
              <a:rPr lang="zh-CN" altLang="en-US" dirty="0" smtClean="0">
                <a:latin typeface="Arial"/>
                <a:cs typeface="Arial"/>
              </a:rPr>
              <a:t>选项重新运行</a:t>
            </a:r>
            <a:r>
              <a:rPr lang="en-US" altLang="zh-CN" dirty="0">
                <a:latin typeface="Arial"/>
                <a:cs typeface="Arial"/>
              </a:rPr>
              <a:t> </a:t>
            </a:r>
            <a:r>
              <a:rPr lang="en-US" altLang="zh-CN" dirty="0" smtClean="0">
                <a:latin typeface="Arial"/>
                <a:cs typeface="Arial"/>
              </a:rPr>
              <a:t>job</a:t>
            </a: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工具自动收集</a:t>
            </a:r>
            <a:r>
              <a:rPr lang="en-US" altLang="zh-CN" dirty="0" smtClean="0">
                <a:latin typeface="Arial"/>
                <a:cs typeface="Arial"/>
              </a:rPr>
              <a:t> job </a:t>
            </a:r>
            <a:r>
              <a:rPr lang="zh-CN" altLang="en-US" dirty="0" smtClean="0">
                <a:latin typeface="Arial"/>
                <a:cs typeface="Arial"/>
              </a:rPr>
              <a:t>运行过程中产生数据流及</a:t>
            </a:r>
            <a:r>
              <a:rPr lang="en-US" altLang="zh-CN" dirty="0" smtClean="0">
                <a:latin typeface="Arial"/>
                <a:cs typeface="Arial"/>
              </a:rPr>
              <a:t> heap dump </a:t>
            </a:r>
            <a:r>
              <a:rPr lang="zh-CN" altLang="en-US" dirty="0" smtClean="0">
                <a:latin typeface="Arial"/>
                <a:cs typeface="Arial"/>
              </a:rPr>
              <a:t>信息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工具调用</a:t>
            </a:r>
            <a:r>
              <a:rPr lang="en-US" altLang="zh-CN" dirty="0" smtClean="0">
                <a:latin typeface="Arial"/>
                <a:cs typeface="Arial"/>
              </a:rPr>
              <a:t> Eclipse MAT </a:t>
            </a:r>
            <a:r>
              <a:rPr lang="zh-CN" altLang="en-US" dirty="0" smtClean="0">
                <a:latin typeface="Arial"/>
                <a:cs typeface="Arial"/>
              </a:rPr>
              <a:t>分析器提取</a:t>
            </a:r>
            <a:r>
              <a:rPr lang="en-US" altLang="zh-CN" dirty="0" smtClean="0">
                <a:latin typeface="Arial"/>
                <a:cs typeface="Arial"/>
              </a:rPr>
              <a:t> heap dump </a:t>
            </a:r>
            <a:r>
              <a:rPr lang="zh-CN" altLang="en-US" dirty="0" smtClean="0">
                <a:latin typeface="Arial"/>
                <a:cs typeface="Arial"/>
              </a:rPr>
              <a:t>中的用户代码对象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工具按照自底向上诊断步骤及诊断规则定位错误类型及配置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 smtClean="0">
              <a:latin typeface="Arial"/>
              <a:cs typeface="Arial"/>
            </a:endParaRPr>
          </a:p>
          <a:p>
            <a:pPr lvl="1"/>
            <a:endParaRPr lang="en-US" altLang="zh-CN" dirty="0">
              <a:latin typeface="Arial"/>
              <a:cs typeface="Arial"/>
            </a:endParaRPr>
          </a:p>
          <a:p>
            <a:pPr marL="742950" lvl="2" indent="-342900"/>
            <a:endParaRPr lang="en-US" sz="2200" dirty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64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内存溢出诊断</a:t>
            </a:r>
            <a:r>
              <a:rPr lang="zh-CN" altLang="en-US" dirty="0" smtClean="0"/>
              <a:t>方法</a:t>
            </a:r>
            <a:r>
              <a:rPr lang="zh-CN" altLang="en-US" sz="2800" dirty="0" smtClean="0"/>
              <a:t>－实验结果</a:t>
            </a:r>
            <a:endParaRPr lang="en-US" sz="28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407785"/>
            <a:ext cx="7717379" cy="4525963"/>
          </a:xfrm>
        </p:spPr>
        <p:txBody>
          <a:bodyPr/>
          <a:lstStyle/>
          <a:p>
            <a:pPr marL="342900" lvl="1" indent="-342900"/>
            <a:r>
              <a:rPr lang="zh-CN" altLang="en-US" sz="2400" dirty="0" smtClean="0">
                <a:latin typeface="Arial"/>
                <a:cs typeface="Arial"/>
              </a:rPr>
              <a:t>实验结果：</a:t>
            </a:r>
            <a:r>
              <a:rPr lang="zh-CN" altLang="en-US" sz="1800" dirty="0" smtClean="0">
                <a:latin typeface="Arial"/>
                <a:cs typeface="Arial"/>
              </a:rPr>
              <a:t>1</a:t>
            </a:r>
            <a:r>
              <a:rPr lang="en-US" altLang="zh-CN" sz="1800" dirty="0" smtClean="0">
                <a:latin typeface="Arial"/>
                <a:cs typeface="Arial"/>
              </a:rPr>
              <a:t>5 </a:t>
            </a:r>
            <a:r>
              <a:rPr lang="zh-CN" altLang="en-US" sz="1800" dirty="0">
                <a:latin typeface="Arial"/>
                <a:cs typeface="Arial"/>
              </a:rPr>
              <a:t>个与专家诊断结果一致（对号），</a:t>
            </a:r>
            <a:r>
              <a:rPr lang="en-US" altLang="zh-CN" sz="1800" dirty="0">
                <a:latin typeface="Arial"/>
                <a:cs typeface="Arial"/>
              </a:rPr>
              <a:t>5 </a:t>
            </a:r>
            <a:r>
              <a:rPr lang="zh-CN" altLang="en-US" sz="1800" dirty="0">
                <a:latin typeface="Arial"/>
                <a:cs typeface="Arial"/>
              </a:rPr>
              <a:t>个部分一致（需要人工辅助诊断出消耗高的代码段，因为代码是由高层语言产生</a:t>
            </a:r>
            <a:r>
              <a:rPr lang="zh-CN" altLang="en-US" sz="1600" dirty="0">
                <a:latin typeface="Arial"/>
                <a:cs typeface="Arial"/>
              </a:rPr>
              <a:t>）</a:t>
            </a:r>
            <a:endParaRPr lang="en-US" altLang="zh-CN" sz="1600" dirty="0">
              <a:latin typeface="Arial"/>
              <a:cs typeface="Arial"/>
            </a:endParaRPr>
          </a:p>
          <a:p>
            <a:pPr marL="342900" lvl="1" indent="-342900"/>
            <a:endParaRPr lang="en-US" altLang="zh-CN" sz="2400" dirty="0" smtClean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altLang="zh-CN" dirty="0">
              <a:latin typeface="Arial"/>
              <a:cs typeface="Arial"/>
            </a:endParaRPr>
          </a:p>
          <a:p>
            <a:pPr marL="742950" lvl="2" indent="-342900"/>
            <a:endParaRPr lang="en-US" sz="2200" dirty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49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4122584"/>
              </p:ext>
            </p:extLst>
          </p:nvPr>
        </p:nvGraphicFramePr>
        <p:xfrm>
          <a:off x="267767" y="2219217"/>
          <a:ext cx="8588864" cy="4276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839"/>
                <a:gridCol w="1335610"/>
                <a:gridCol w="547377"/>
                <a:gridCol w="2452267"/>
                <a:gridCol w="777281"/>
                <a:gridCol w="2069100"/>
                <a:gridCol w="755390"/>
              </a:tblGrid>
              <a:tr h="216732">
                <a:tc>
                  <a:txBody>
                    <a:bodyPr/>
                    <a:lstStyle/>
                    <a:p>
                      <a:r>
                        <a:rPr lang="zh-CN" altLang="en-US" sz="1050" b="1" dirty="0" smtClean="0">
                          <a:latin typeface="Arial"/>
                          <a:cs typeface="Arial"/>
                        </a:rPr>
                        <a:t>阶段</a:t>
                      </a:r>
                      <a:endParaRPr lang="en-US" sz="1050" b="1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050" b="1" dirty="0" smtClean="0">
                          <a:latin typeface="Arial"/>
                          <a:cs typeface="Arial"/>
                        </a:rPr>
                        <a:t>应用名称</a:t>
                      </a:r>
                      <a:endParaRPr lang="en-US" sz="1050" b="1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050" b="1" dirty="0" smtClean="0">
                          <a:latin typeface="Arial"/>
                          <a:cs typeface="Arial"/>
                        </a:rPr>
                        <a:t>规则</a:t>
                      </a:r>
                      <a:endParaRPr lang="en-US" sz="1050" b="1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050" b="1" dirty="0" smtClean="0">
                          <a:latin typeface="Arial"/>
                          <a:cs typeface="Arial"/>
                        </a:rPr>
                        <a:t>错误类型</a:t>
                      </a:r>
                      <a:endParaRPr lang="en-US" sz="1050" b="1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050" b="1" dirty="0" smtClean="0">
                          <a:latin typeface="Arial"/>
                          <a:cs typeface="Arial"/>
                        </a:rPr>
                        <a:t>是</a:t>
                      </a:r>
                      <a:r>
                        <a:rPr lang="en-US" altLang="zh-CN" sz="1050" b="1" dirty="0" smtClean="0">
                          <a:latin typeface="Arial"/>
                          <a:cs typeface="Arial"/>
                        </a:rPr>
                        <a:t>root cause?</a:t>
                      </a:r>
                      <a:endParaRPr lang="en-US" sz="1050" b="1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050" b="1" dirty="0" smtClean="0">
                          <a:latin typeface="Arial"/>
                          <a:cs typeface="Arial"/>
                        </a:rPr>
                        <a:t>验证（修复方法）</a:t>
                      </a:r>
                      <a:endParaRPr lang="en-US" sz="1050" b="1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050" b="1" dirty="0" smtClean="0">
                          <a:latin typeface="Arial"/>
                          <a:cs typeface="Arial"/>
                        </a:rPr>
                        <a:t>性能损失</a:t>
                      </a:r>
                      <a:endParaRPr lang="en-US" sz="1050" b="1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174935">
                <a:tc rowSpan="8"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Map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  <a:hlinkClick r:id="rId2"/>
                        </a:rPr>
                        <a:t>NLPLemmatizer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  <a:hlinkClick r:id="rId2"/>
                        </a:rPr>
                        <a:t>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4,8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Large </a:t>
                      </a: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iResults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, Large single record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Split </a:t>
                      </a:r>
                      <a:r>
                        <a:rPr lang="en-US" sz="1050" i="1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Rn</a:t>
                      </a:r>
                      <a:r>
                        <a:rPr lang="en-US" sz="1050" i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into small records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135s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74935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  <a:hlinkClick r:id="rId3"/>
                        </a:rPr>
                        <a:t>InMemWordCount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  <a:hlinkClick r:id="rId3"/>
                        </a:rPr>
                        <a:t>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1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Large map-level </a:t>
                      </a: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accResults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↓ Input split size, </a:t>
                      </a: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FixMethod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(a)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121s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74935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  <a:hlinkClick r:id="rId4"/>
                        </a:rPr>
                        <a:t>MapSideAggregation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1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Large map-level </a:t>
                      </a: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accResults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ea typeface="Wingdings"/>
                          <a:cs typeface="Arial"/>
                          <a:sym typeface="Wingdings"/>
                        </a:rPr>
                        <a:t>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↓ Input split size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95s 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74935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  <a:hlinkClick r:id="rId5"/>
                        </a:rPr>
                        <a:t>PigDistinctCount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3 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Large group-level </a:t>
                      </a: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accResults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Wingdings"/>
                          <a:cs typeface="Arial"/>
                          <a:sym typeface="Wingdings"/>
                        </a:rPr>
                        <a:t>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FixMethod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(a)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82s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74935">
                <a:tc vMerge="1">
                  <a:txBody>
                    <a:bodyPr/>
                    <a:lstStyle/>
                    <a:p>
                      <a:endParaRPr lang="en-US" sz="105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  <a:hlinkClick r:id="rId6"/>
                        </a:rPr>
                        <a:t>CDHJob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9-1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Large fixed framework buffer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↓ map buffer size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113s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0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  <a:hlinkClick r:id="rId7"/>
                        </a:rPr>
                        <a:t>MahoutBayes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5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Large external data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↓ 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external data (trained model)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87s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6311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050" dirty="0" err="1" smtClean="0">
                          <a:latin typeface="Arial"/>
                          <a:cs typeface="Arial"/>
                          <a:hlinkClick r:id="rId8"/>
                        </a:rPr>
                        <a:t>MahoutConvertText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5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external data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r>
                        <a:rPr lang="en-US" sz="1050" baseline="0" dirty="0" smtClean="0">
                          <a:latin typeface="Arial"/>
                          <a:ea typeface="+mn-ea"/>
                          <a:cs typeface="Arial"/>
                          <a:sym typeface="Zapf Dingbats"/>
                        </a:rPr>
                        <a:t> (+)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↓ 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external data (training</a:t>
                      </a:r>
                      <a:r>
                        <a:rPr lang="en-US" sz="1050" kern="1200" baseline="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data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)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91s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02912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 smtClean="0">
                          <a:latin typeface="Arial"/>
                          <a:cs typeface="Arial"/>
                          <a:hlinkClick r:id="rId9"/>
                        </a:rPr>
                        <a:t>HashJoin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5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external data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r>
                        <a:rPr lang="en-US" sz="1050" baseline="0" dirty="0" smtClean="0">
                          <a:latin typeface="Arial"/>
                          <a:ea typeface="+mn-ea"/>
                          <a:cs typeface="Arial"/>
                          <a:sym typeface="Zapf Dingbats"/>
                        </a:rPr>
                        <a:t> (+)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↓ 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external data (the first table)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114s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74935">
                <a:tc rowSpan="5"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Shuffle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 smtClean="0">
                          <a:latin typeface="Arial"/>
                          <a:cs typeface="Arial"/>
                          <a:hlinkClick r:id="rId10"/>
                        </a:rPr>
                        <a:t>ShuffleInMemory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6-1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Improper data partition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r>
                        <a:rPr lang="en-US" sz="1050" baseline="0" dirty="0" smtClean="0">
                          <a:latin typeface="Arial"/>
                          <a:ea typeface="+mn-ea"/>
                          <a:cs typeface="Arial"/>
                          <a:sym typeface="Zapf Dingbats"/>
                        </a:rPr>
                        <a:t> (+)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↑ partition number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110s 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74935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200" dirty="0" err="1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  <a:hlinkClick r:id="rId11"/>
                        </a:rPr>
                        <a:t>WordCount</a:t>
                      </a:r>
                      <a:r>
                        <a:rPr lang="en-US" sz="1050" kern="1200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  <a:hlinkClick r:id="rId11"/>
                        </a:rPr>
                        <a:t>-like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altLang="zh-CN" sz="1050" dirty="0" smtClean="0">
                          <a:latin typeface="Arial"/>
                          <a:cs typeface="Arial"/>
                        </a:rPr>
                        <a:t>9-2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virtual framework buffer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↓ shuffle buffer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altLang="zh-CN" sz="1050" dirty="0" smtClean="0">
                          <a:latin typeface="Arial"/>
                          <a:cs typeface="Arial"/>
                        </a:rPr>
                        <a:t>129s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02912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050" dirty="0" err="1" smtClean="0">
                          <a:latin typeface="Arial"/>
                          <a:cs typeface="Arial"/>
                          <a:hlinkClick r:id="rId12"/>
                        </a:rPr>
                        <a:t>PigJoin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9-2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virtual framework buffer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↓ shuffle buffer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123s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6311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 smtClean="0">
                          <a:latin typeface="Arial"/>
                          <a:cs typeface="Arial"/>
                          <a:hlinkClick r:id="rId13"/>
                        </a:rPr>
                        <a:t>NestedDISTINCT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3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group-level </a:t>
                      </a: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accResults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Wingdings"/>
                          <a:cs typeface="Arial"/>
                          <a:sym typeface="Wingdings"/>
                        </a:rPr>
                        <a:t></a:t>
                      </a:r>
                      <a:r>
                        <a:rPr lang="en-US" sz="1050" baseline="0" dirty="0" smtClean="0">
                          <a:latin typeface="Arial"/>
                          <a:ea typeface="+mn-ea"/>
                          <a:cs typeface="Arial"/>
                          <a:sym typeface="Wingdings"/>
                        </a:rPr>
                        <a:t> (+)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FixMethod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 (b)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179s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02912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 smtClean="0">
                          <a:latin typeface="Arial"/>
                          <a:cs typeface="Arial"/>
                          <a:hlinkClick r:id="rId14"/>
                        </a:rPr>
                        <a:t>PigOrderLimit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3, 7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group-level </a:t>
                      </a: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accResults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, Hot key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Wingdings"/>
                          <a:cs typeface="Arial"/>
                          <a:sym typeface="Wingdings"/>
                        </a:rPr>
                        <a:t>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FixMethod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 (b)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194s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02912">
                <a:tc rowSpan="7"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Reduce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 smtClean="0">
                          <a:latin typeface="Arial"/>
                          <a:cs typeface="Arial"/>
                          <a:hlinkClick r:id="rId15"/>
                        </a:rPr>
                        <a:t>GraphPartitioner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3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group-level </a:t>
                      </a: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accResults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FixMethod</a:t>
                      </a:r>
                      <a:r>
                        <a:rPr lang="en-US" sz="1050" baseline="0" dirty="0" smtClean="0">
                          <a:latin typeface="Arial"/>
                          <a:cs typeface="Arial"/>
                        </a:rPr>
                        <a:t> (c)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205s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02912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 smtClean="0">
                          <a:latin typeface="Arial"/>
                          <a:cs typeface="Arial"/>
                          <a:hlinkClick r:id="rId16"/>
                        </a:rPr>
                        <a:t>FindFrequentValues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3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group-level </a:t>
                      </a: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accResults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FixMethod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 (b)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138s</a:t>
                      </a: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02912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 smtClean="0">
                          <a:latin typeface="Arial"/>
                          <a:cs typeface="Arial"/>
                          <a:hlinkClick r:id="rId17"/>
                        </a:rPr>
                        <a:t>ReduceJoin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3, 7 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group-level </a:t>
                      </a: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accResults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,</a:t>
                      </a:r>
                      <a:r>
                        <a:rPr lang="en-US" sz="1050" baseline="0" dirty="0" smtClean="0">
                          <a:latin typeface="Arial"/>
                          <a:cs typeface="Arial"/>
                        </a:rPr>
                        <a:t> Hot key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FixMethod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 (a)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136s</a:t>
                      </a: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02912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 smtClean="0">
                          <a:latin typeface="Arial"/>
                          <a:cs typeface="Arial"/>
                          <a:hlinkClick r:id="rId18"/>
                        </a:rPr>
                        <a:t>PositionalIndexer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3, 7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group-level </a:t>
                      </a: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accResults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,</a:t>
                      </a:r>
                      <a:r>
                        <a:rPr lang="en-US" sz="1050" baseline="0" dirty="0" smtClean="0">
                          <a:latin typeface="Arial"/>
                          <a:cs typeface="Arial"/>
                        </a:rPr>
                        <a:t> Hot key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FixMethod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 (a)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144s</a:t>
                      </a: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02912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 smtClean="0">
                          <a:latin typeface="Arial"/>
                          <a:cs typeface="Arial"/>
                          <a:hlinkClick r:id="rId19"/>
                        </a:rPr>
                        <a:t>BuildInvertedIndex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3,</a:t>
                      </a:r>
                      <a:r>
                        <a:rPr lang="en-US" sz="1050" baseline="0" dirty="0" smtClean="0">
                          <a:latin typeface="Arial"/>
                          <a:cs typeface="Arial"/>
                        </a:rPr>
                        <a:t> 7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group-level </a:t>
                      </a: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accResults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,</a:t>
                      </a:r>
                      <a:r>
                        <a:rPr lang="en-US" sz="1050" baseline="0" dirty="0" smtClean="0">
                          <a:latin typeface="Arial"/>
                          <a:cs typeface="Arial"/>
                        </a:rPr>
                        <a:t> Hot key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FixMethod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 (c)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231s</a:t>
                      </a: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6311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 smtClean="0">
                          <a:latin typeface="Arial"/>
                          <a:cs typeface="Arial"/>
                          <a:hlinkClick r:id="rId20"/>
                        </a:rPr>
                        <a:t>CooccurMatrix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3, 7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group-level </a:t>
                      </a: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accResults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,</a:t>
                      </a:r>
                      <a:r>
                        <a:rPr lang="en-US" sz="1050" baseline="0" dirty="0" smtClean="0">
                          <a:latin typeface="Arial"/>
                          <a:cs typeface="Arial"/>
                        </a:rPr>
                        <a:t> Hot key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Zapf Dingbats"/>
                          <a:cs typeface="Arial"/>
                          <a:sym typeface="Zapf Dingbats"/>
                        </a:rPr>
                        <a:t>✓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FixMethod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 (c)</a:t>
                      </a:r>
                    </a:p>
                  </a:txBody>
                  <a:tcPr marL="36000" marR="36000" marT="18000" marB="18000"/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155s</a:t>
                      </a: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6311">
                <a:tc vMerge="1">
                  <a:txBody>
                    <a:bodyPr/>
                    <a:lstStyle/>
                    <a:p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 smtClean="0">
                          <a:latin typeface="Arial"/>
                          <a:cs typeface="Arial"/>
                          <a:hlinkClick r:id="rId21"/>
                        </a:rPr>
                        <a:t>JoinLargeGroups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3, 7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Large group-level </a:t>
                      </a:r>
                      <a:r>
                        <a:rPr lang="en-US" sz="1050" dirty="0" err="1" smtClean="0">
                          <a:latin typeface="Arial"/>
                          <a:cs typeface="Arial"/>
                        </a:rPr>
                        <a:t>accResults</a:t>
                      </a:r>
                      <a:r>
                        <a:rPr lang="en-US" sz="1050" dirty="0" smtClean="0">
                          <a:latin typeface="Arial"/>
                          <a:cs typeface="Arial"/>
                        </a:rPr>
                        <a:t>,</a:t>
                      </a:r>
                      <a:r>
                        <a:rPr lang="en-US" sz="1050" baseline="0" dirty="0" smtClean="0">
                          <a:latin typeface="Arial"/>
                          <a:cs typeface="Arial"/>
                        </a:rPr>
                        <a:t> Hot key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ea typeface="Wingdings"/>
                          <a:cs typeface="Arial"/>
                          <a:sym typeface="Wingdings"/>
                        </a:rPr>
                        <a:t></a:t>
                      </a:r>
                      <a:r>
                        <a:rPr lang="en-US" sz="1050" baseline="0" dirty="0" smtClean="0">
                          <a:latin typeface="Arial"/>
                          <a:ea typeface="+mn-ea"/>
                          <a:cs typeface="Arial"/>
                          <a:sym typeface="Wingdings"/>
                        </a:rPr>
                        <a:t> (+)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 smtClean="0">
                          <a:latin typeface="Arial"/>
                          <a:cs typeface="Arial"/>
                        </a:rPr>
                        <a:t>Shrink</a:t>
                      </a:r>
                      <a:r>
                        <a:rPr lang="en-US" sz="1050" baseline="0" dirty="0" smtClean="0">
                          <a:latin typeface="Arial"/>
                          <a:cs typeface="Arial"/>
                        </a:rPr>
                        <a:t> the &lt;</a:t>
                      </a:r>
                      <a:r>
                        <a:rPr lang="en-US" sz="1050" i="1" baseline="0" dirty="0" smtClean="0">
                          <a:latin typeface="Arial"/>
                          <a:cs typeface="Arial"/>
                        </a:rPr>
                        <a:t>k</a:t>
                      </a:r>
                      <a:r>
                        <a:rPr lang="en-US" sz="1050" baseline="0" dirty="0" smtClean="0">
                          <a:latin typeface="Arial"/>
                          <a:cs typeface="Arial"/>
                        </a:rPr>
                        <a:t>, </a:t>
                      </a:r>
                      <a:r>
                        <a:rPr lang="en-US" sz="1050" i="1" baseline="0" dirty="0" smtClean="0">
                          <a:latin typeface="Arial"/>
                          <a:cs typeface="Arial"/>
                        </a:rPr>
                        <a:t>list</a:t>
                      </a:r>
                      <a:r>
                        <a:rPr lang="en-US" sz="1050" baseline="0" dirty="0" smtClean="0">
                          <a:latin typeface="Arial"/>
                          <a:cs typeface="Arial"/>
                        </a:rPr>
                        <a:t>(</a:t>
                      </a:r>
                      <a:r>
                        <a:rPr lang="en-US" sz="1050" i="1" baseline="0" dirty="0" smtClean="0">
                          <a:latin typeface="Arial"/>
                          <a:cs typeface="Arial"/>
                        </a:rPr>
                        <a:t>v</a:t>
                      </a:r>
                      <a:r>
                        <a:rPr lang="en-US" sz="1050" baseline="0" dirty="0" smtClean="0">
                          <a:latin typeface="Arial"/>
                          <a:cs typeface="Arial"/>
                        </a:rPr>
                        <a:t>)&gt; group</a:t>
                      </a:r>
                      <a:endParaRPr lang="en-US" sz="1050" dirty="0" smtClean="0">
                        <a:latin typeface="Arial"/>
                        <a:cs typeface="Arial"/>
                      </a:endParaRPr>
                    </a:p>
                  </a:txBody>
                  <a:tcPr marL="36000" marR="36000" marT="18000" marB="18000"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smtClean="0">
                          <a:latin typeface="Arial"/>
                          <a:cs typeface="Arial"/>
                        </a:rPr>
                        <a:t>187s</a:t>
                      </a:r>
                    </a:p>
                  </a:txBody>
                  <a:tcPr marL="36000" marR="36000" marT="18000" marB="18000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5805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大数据系统应用可靠性问题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190" y="2301446"/>
            <a:ext cx="7940700" cy="375074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48880" y="6075144"/>
            <a:ext cx="798462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altLang="zh-CN" sz="1600" dirty="0" smtClean="0">
                <a:latin typeface="Times New Roman" panose="02020603050405020304" charset="0"/>
              </a:rPr>
              <a:t>[1] S</a:t>
            </a:r>
            <a:r>
              <a:rPr lang="en-US" altLang="zh-CN" sz="1600" dirty="0">
                <a:latin typeface="Times New Roman" panose="02020603050405020304" charset="0"/>
              </a:rPr>
              <a:t>. Li, H. Zhou, H. Lin, T. Xiao, H. Lin, W. Lin, and T. </a:t>
            </a:r>
            <a:r>
              <a:rPr lang="en-US" altLang="zh-CN" sz="1600" dirty="0" err="1">
                <a:latin typeface="Times New Roman" panose="02020603050405020304" charset="0"/>
              </a:rPr>
              <a:t>Xie</a:t>
            </a:r>
            <a:r>
              <a:rPr lang="en-US" altLang="zh-CN" sz="1600" dirty="0">
                <a:latin typeface="Times New Roman" panose="02020603050405020304" charset="0"/>
              </a:rPr>
              <a:t>, “A characteristic study on failures of production distributed data-parallel programs” (</a:t>
            </a:r>
            <a:r>
              <a:rPr lang="en-US" altLang="zh-CN" sz="1600" i="1" dirty="0">
                <a:latin typeface="Times New Roman" panose="02020603050405020304" charset="0"/>
              </a:rPr>
              <a:t>ICSE </a:t>
            </a:r>
            <a:r>
              <a:rPr lang="en-US" altLang="zh-CN" sz="1600" dirty="0">
                <a:latin typeface="Times New Roman" panose="02020603050405020304" charset="0"/>
              </a:rPr>
              <a:t>2013</a:t>
            </a:r>
            <a:r>
              <a:rPr lang="en-US" altLang="zh-CN" sz="1600" dirty="0" smtClean="0">
                <a:latin typeface="Times New Roman" panose="02020603050405020304" charset="0"/>
                <a:sym typeface="+mn-ea"/>
              </a:rPr>
              <a:t>)</a:t>
            </a:r>
            <a:endParaRPr lang="en-US" altLang="zh-CN" sz="1600" i="1" dirty="0">
              <a:latin typeface="Times New Roman" panose="02020603050405020304" charset="0"/>
              <a:sym typeface="+mn-ea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476910"/>
            <a:ext cx="8229600" cy="4525963"/>
          </a:xfrm>
        </p:spPr>
        <p:txBody>
          <a:bodyPr/>
          <a:lstStyle/>
          <a:p>
            <a:r>
              <a:rPr lang="zh-CN" altLang="en-US" dirty="0" smtClean="0">
                <a:latin typeface="Arial"/>
                <a:cs typeface="Arial"/>
              </a:rPr>
              <a:t>大公司的大数据系统应用是否可靠？</a:t>
            </a:r>
            <a:endParaRPr lang="en-US" altLang="zh-CN" dirty="0" smtClean="0">
              <a:latin typeface="Arial"/>
              <a:cs typeface="Arial"/>
            </a:endParaRPr>
          </a:p>
          <a:p>
            <a:r>
              <a:rPr lang="zh-CN" altLang="en-US" sz="2000" dirty="0">
                <a:latin typeface="Arial"/>
                <a:cs typeface="Arial"/>
              </a:rPr>
              <a:t>微软运行</a:t>
            </a:r>
            <a:r>
              <a:rPr lang="en-US" altLang="zh-CN" sz="2000" dirty="0">
                <a:latin typeface="Arial"/>
                <a:cs typeface="Arial"/>
              </a:rPr>
              <a:t>SCOPE (SQL-like) </a:t>
            </a:r>
            <a:r>
              <a:rPr lang="zh-CN" altLang="en-US" sz="2000" dirty="0" smtClean="0">
                <a:latin typeface="Arial"/>
                <a:cs typeface="Arial"/>
              </a:rPr>
              <a:t>数据分析应用遇</a:t>
            </a:r>
            <a:r>
              <a:rPr lang="zh-CN" altLang="en-US" sz="2000" dirty="0">
                <a:latin typeface="Arial"/>
                <a:cs typeface="Arial"/>
              </a:rPr>
              <a:t>到的可靠</a:t>
            </a:r>
            <a:r>
              <a:rPr lang="zh-CN" altLang="en-US" sz="2000" dirty="0" smtClean="0">
                <a:latin typeface="Arial"/>
                <a:cs typeface="Arial"/>
              </a:rPr>
              <a:t>性问题</a:t>
            </a:r>
            <a:r>
              <a:rPr lang="en-US" altLang="zh-CN" sz="2000" dirty="0" smtClean="0">
                <a:latin typeface="Arial"/>
                <a:cs typeface="Arial"/>
              </a:rPr>
              <a:t>(200</a:t>
            </a:r>
            <a:r>
              <a:rPr lang="zh-CN" altLang="en-US" sz="2000" dirty="0" smtClean="0">
                <a:latin typeface="Arial"/>
                <a:cs typeface="Arial"/>
              </a:rPr>
              <a:t>个</a:t>
            </a:r>
            <a:r>
              <a:rPr lang="en-US" altLang="zh-CN" sz="2000" dirty="0" smtClean="0">
                <a:latin typeface="Arial"/>
                <a:cs typeface="Arial"/>
              </a:rPr>
              <a:t>)</a:t>
            </a:r>
            <a:endParaRPr lang="en-US" altLang="zh-CN" sz="2000" dirty="0">
              <a:latin typeface="Arial"/>
              <a:cs typeface="Arial"/>
            </a:endParaRPr>
          </a:p>
          <a:p>
            <a:endParaRPr lang="en-US" altLang="zh-CN" sz="2000" dirty="0">
              <a:latin typeface="Arial"/>
              <a:cs typeface="Arial"/>
            </a:endParaRPr>
          </a:p>
          <a:p>
            <a:pPr lvl="1"/>
            <a:endParaRPr lang="en-US" sz="2000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9764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内存溢出诊断</a:t>
            </a:r>
            <a:r>
              <a:rPr lang="zh-CN" altLang="en-US" dirty="0" smtClean="0"/>
              <a:t>方法</a:t>
            </a:r>
            <a:r>
              <a:rPr lang="zh-CN" altLang="en-US" sz="2800" dirty="0" smtClean="0"/>
              <a:t>－</a:t>
            </a:r>
            <a:r>
              <a:rPr lang="zh-CN" altLang="en-US" sz="2800" dirty="0" smtClean="0"/>
              <a:t>案例</a:t>
            </a:r>
            <a:r>
              <a:rPr lang="en-US" altLang="zh-CN" sz="2800" dirty="0" smtClean="0"/>
              <a:t>1</a:t>
            </a:r>
            <a:endParaRPr lang="en-US" sz="28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407785"/>
            <a:ext cx="7717379" cy="4525963"/>
          </a:xfrm>
        </p:spPr>
        <p:txBody>
          <a:bodyPr/>
          <a:lstStyle/>
          <a:p>
            <a:pPr marL="342900" lvl="1" indent="-342900"/>
            <a:r>
              <a:rPr lang="zh-CN" altLang="en-US" sz="2400" dirty="0" smtClean="0">
                <a:latin typeface="Arial"/>
                <a:cs typeface="Arial"/>
              </a:rPr>
              <a:t>内存溢出时用户代码内存用量趋势</a:t>
            </a:r>
            <a:endParaRPr lang="en-US" altLang="zh-CN" sz="1600" dirty="0">
              <a:latin typeface="Arial"/>
              <a:cs typeface="Arial"/>
            </a:endParaRPr>
          </a:p>
          <a:p>
            <a:pPr marL="342900" lvl="1" indent="-342900"/>
            <a:endParaRPr lang="en-US" altLang="zh-CN" sz="2400" dirty="0" smtClean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altLang="zh-CN" dirty="0">
              <a:latin typeface="Arial"/>
              <a:cs typeface="Arial"/>
            </a:endParaRPr>
          </a:p>
          <a:p>
            <a:pPr marL="742950" lvl="2" indent="-342900"/>
            <a:endParaRPr lang="en-US" sz="2200" dirty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50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03" y="1972638"/>
            <a:ext cx="8536592" cy="207127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994445" y="4688050"/>
            <a:ext cx="5884214" cy="1569660"/>
          </a:xfrm>
          <a:prstGeom prst="rect">
            <a:avLst/>
          </a:prstGeom>
          <a:ln w="28575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Courier"/>
                <a:cs typeface="Courier"/>
              </a:rPr>
              <a:t>1 </a:t>
            </a:r>
            <a:r>
              <a:rPr lang="en-US" sz="1200" b="1" dirty="0">
                <a:latin typeface="Courier"/>
                <a:cs typeface="Courier"/>
              </a:rPr>
              <a:t>public class Mapper { </a:t>
            </a:r>
          </a:p>
          <a:p>
            <a:r>
              <a:rPr lang="en-US" sz="1200" b="1" dirty="0" smtClean="0">
                <a:latin typeface="Courier"/>
                <a:cs typeface="Courier"/>
              </a:rPr>
              <a:t>2    </a:t>
            </a:r>
            <a:r>
              <a:rPr lang="en-US" sz="1200" dirty="0" err="1" smtClean="0">
                <a:latin typeface="Courier"/>
                <a:cs typeface="Courier"/>
              </a:rPr>
              <a:t>StanfordLemmatizer</a:t>
            </a:r>
            <a:r>
              <a:rPr lang="en-US" sz="1200" dirty="0" smtClean="0">
                <a:latin typeface="Courier"/>
                <a:cs typeface="Courier"/>
              </a:rPr>
              <a:t> </a:t>
            </a:r>
            <a:r>
              <a:rPr lang="en-US" sz="1200" dirty="0" err="1">
                <a:latin typeface="Courier"/>
                <a:cs typeface="Courier"/>
              </a:rPr>
              <a:t>slem</a:t>
            </a:r>
            <a:r>
              <a:rPr lang="en-US" sz="1200" dirty="0">
                <a:latin typeface="Courier"/>
                <a:cs typeface="Courier"/>
              </a:rPr>
              <a:t> = </a:t>
            </a:r>
            <a:r>
              <a:rPr lang="en-US" sz="1200" b="1" dirty="0">
                <a:latin typeface="Courier"/>
                <a:cs typeface="Courier"/>
              </a:rPr>
              <a:t>new </a:t>
            </a:r>
            <a:r>
              <a:rPr lang="en-US" sz="1200" dirty="0" err="1">
                <a:latin typeface="Courier"/>
                <a:cs typeface="Courier"/>
              </a:rPr>
              <a:t>StanfordLemmatizer</a:t>
            </a:r>
            <a:r>
              <a:rPr lang="en-US" sz="1200" dirty="0">
                <a:latin typeface="Courier"/>
                <a:cs typeface="Courier"/>
              </a:rPr>
              <a:t>();</a:t>
            </a:r>
            <a:r>
              <a:rPr lang="en-US" sz="1200" b="1" dirty="0">
                <a:latin typeface="Courier"/>
                <a:cs typeface="Courier"/>
              </a:rPr>
              <a:t> </a:t>
            </a:r>
            <a:endParaRPr lang="en-US" sz="1200" b="1" dirty="0" smtClean="0">
              <a:latin typeface="Courier"/>
              <a:cs typeface="Courier"/>
            </a:endParaRPr>
          </a:p>
          <a:p>
            <a:r>
              <a:rPr lang="en-US" sz="1200" b="1" dirty="0" smtClean="0">
                <a:latin typeface="Courier"/>
                <a:cs typeface="Courier"/>
              </a:rPr>
              <a:t>3    public </a:t>
            </a:r>
            <a:r>
              <a:rPr lang="en-US" sz="1200" b="1" dirty="0">
                <a:latin typeface="Courier"/>
                <a:cs typeface="Courier"/>
              </a:rPr>
              <a:t>void </a:t>
            </a:r>
            <a:r>
              <a:rPr lang="en-US" sz="1200" dirty="0">
                <a:latin typeface="Courier"/>
                <a:cs typeface="Courier"/>
              </a:rPr>
              <a:t>map(Long key, Text value) { </a:t>
            </a:r>
          </a:p>
          <a:p>
            <a:pPr marL="228600" indent="-228600">
              <a:buAutoNum type="arabicPlain" startAt="4"/>
            </a:pPr>
            <a:r>
              <a:rPr lang="en-US" sz="1200" dirty="0" smtClean="0">
                <a:latin typeface="Courier"/>
                <a:cs typeface="Courier"/>
              </a:rPr>
              <a:t>     String </a:t>
            </a:r>
            <a:r>
              <a:rPr lang="en-US" sz="1200" dirty="0">
                <a:latin typeface="Courier"/>
                <a:cs typeface="Courier"/>
              </a:rPr>
              <a:t>line = </a:t>
            </a:r>
            <a:r>
              <a:rPr lang="en-US" sz="1200" dirty="0" err="1">
                <a:latin typeface="Courier"/>
                <a:cs typeface="Courier"/>
              </a:rPr>
              <a:t>value.toString</a:t>
            </a:r>
            <a:r>
              <a:rPr lang="en-US" sz="1200" dirty="0">
                <a:latin typeface="Courier"/>
                <a:cs typeface="Courier"/>
              </a:rPr>
              <a:t>()</a:t>
            </a:r>
            <a:r>
              <a:rPr lang="en-US" sz="1200" dirty="0" smtClean="0">
                <a:latin typeface="Courier"/>
                <a:cs typeface="Courier"/>
              </a:rPr>
              <a:t>;</a:t>
            </a:r>
          </a:p>
          <a:p>
            <a:pPr marL="228600" indent="-228600">
              <a:buAutoNum type="arabicPlain" startAt="4"/>
            </a:pPr>
            <a:r>
              <a:rPr lang="en-US" sz="1200" dirty="0" smtClean="0">
                <a:latin typeface="Courier"/>
                <a:cs typeface="Courier"/>
              </a:rPr>
              <a:t>     for</a:t>
            </a:r>
            <a:r>
              <a:rPr lang="en-US" sz="1200" dirty="0">
                <a:latin typeface="Courier"/>
                <a:cs typeface="Courier"/>
              </a:rPr>
              <a:t>(String word: </a:t>
            </a:r>
            <a:r>
              <a:rPr lang="en-US" sz="1200" dirty="0" err="1">
                <a:latin typeface="Courier"/>
                <a:cs typeface="Courier"/>
              </a:rPr>
              <a:t>slem.lemmatize</a:t>
            </a:r>
            <a:r>
              <a:rPr lang="en-US" sz="1200" dirty="0">
                <a:latin typeface="Courier"/>
                <a:cs typeface="Courier"/>
              </a:rPr>
              <a:t>(line)) =&gt; 282 MB </a:t>
            </a:r>
            <a:endParaRPr lang="en-US" sz="1200" dirty="0" smtClean="0">
              <a:latin typeface="Courier"/>
              <a:cs typeface="Courier"/>
            </a:endParaRPr>
          </a:p>
          <a:p>
            <a:pPr marL="228600" indent="-228600">
              <a:buAutoNum type="arabicPlain" startAt="4"/>
            </a:pP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  emit(word, 1)</a:t>
            </a:r>
            <a:endParaRPr lang="en-US" sz="1200" dirty="0">
              <a:latin typeface="Courier"/>
              <a:cs typeface="Courier"/>
            </a:endParaRPr>
          </a:p>
          <a:p>
            <a:pPr marL="228600" indent="-228600">
              <a:buAutoNum type="arabicPlain" startAt="4"/>
            </a:pPr>
            <a:r>
              <a:rPr lang="en-US" sz="1200" b="1" dirty="0" smtClean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}</a:t>
            </a:r>
          </a:p>
          <a:p>
            <a:pPr marL="228600" indent="-228600">
              <a:buAutoNum type="arabicPlain" startAt="4"/>
            </a:pPr>
            <a:r>
              <a:rPr lang="en-US" sz="1200" dirty="0" smtClean="0">
                <a:latin typeface="Courier"/>
                <a:cs typeface="Courier"/>
              </a:rPr>
              <a:t>}</a:t>
            </a:r>
            <a:endParaRPr lang="en-US" sz="1200" dirty="0">
              <a:latin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10166" y="5945317"/>
            <a:ext cx="1668493" cy="307777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NLPLemmatizer</a:t>
            </a:r>
            <a:endParaRPr lang="en-US" sz="14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1787805" y="3908289"/>
            <a:ext cx="2428946" cy="779762"/>
          </a:xfrm>
          <a:prstGeom prst="straightConnector1">
            <a:avLst/>
          </a:prstGeom>
          <a:ln w="3810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4369428" y="5650315"/>
            <a:ext cx="1696781" cy="0"/>
          </a:xfrm>
          <a:prstGeom prst="straightConnector1">
            <a:avLst/>
          </a:prstGeom>
          <a:ln w="38100" cmpd="sng">
            <a:solidFill>
              <a:srgbClr val="4B48D6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2527587" y="5099962"/>
            <a:ext cx="4611300" cy="0"/>
          </a:xfrm>
          <a:prstGeom prst="straightConnector1">
            <a:avLst/>
          </a:prstGeom>
          <a:ln w="38100" cmpd="sng">
            <a:solidFill>
              <a:srgbClr val="4B48D6"/>
            </a:solidFill>
            <a:prstDash val="sysDash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719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内存溢出诊断</a:t>
            </a:r>
            <a:r>
              <a:rPr lang="zh-CN" altLang="en-US" dirty="0" smtClean="0"/>
              <a:t>方法</a:t>
            </a:r>
            <a:r>
              <a:rPr lang="zh-CN" altLang="en-US" sz="2800" dirty="0" smtClean="0"/>
              <a:t>－</a:t>
            </a:r>
            <a:r>
              <a:rPr lang="zh-CN" altLang="en-US" sz="2800" dirty="0" smtClean="0"/>
              <a:t>案例</a:t>
            </a:r>
            <a:r>
              <a:rPr lang="en-US" altLang="zh-CN" sz="2800" dirty="0" smtClean="0"/>
              <a:t>2</a:t>
            </a:r>
            <a:endParaRPr lang="en-US" sz="28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407785"/>
            <a:ext cx="7717379" cy="4525963"/>
          </a:xfrm>
        </p:spPr>
        <p:txBody>
          <a:bodyPr/>
          <a:lstStyle/>
          <a:p>
            <a:pPr marL="342900" lvl="1" indent="-342900"/>
            <a:r>
              <a:rPr lang="zh-CN" altLang="en-US" sz="2400" dirty="0" smtClean="0">
                <a:latin typeface="Arial"/>
                <a:cs typeface="Arial"/>
              </a:rPr>
              <a:t>内存溢出时用户代码内存用量趋势</a:t>
            </a:r>
            <a:endParaRPr lang="en-US" altLang="zh-CN" sz="1600" dirty="0">
              <a:latin typeface="Arial"/>
              <a:cs typeface="Arial"/>
            </a:endParaRPr>
          </a:p>
          <a:p>
            <a:pPr marL="342900" lvl="1" indent="-342900"/>
            <a:endParaRPr lang="en-US" altLang="zh-CN" sz="2400" dirty="0" smtClean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altLang="zh-CN" dirty="0">
              <a:latin typeface="Arial"/>
              <a:cs typeface="Arial"/>
            </a:endParaRPr>
          </a:p>
          <a:p>
            <a:pPr marL="742950" lvl="2" indent="-342900"/>
            <a:endParaRPr lang="en-US" sz="2200" dirty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51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03" y="1972638"/>
            <a:ext cx="8536592" cy="207127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994445" y="4552431"/>
            <a:ext cx="5884214" cy="1938992"/>
          </a:xfrm>
          <a:prstGeom prst="rect">
            <a:avLst/>
          </a:prstGeom>
          <a:ln w="28575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 smtClean="0">
                <a:latin typeface="Courier"/>
                <a:cs typeface="Courier"/>
              </a:rPr>
              <a:t>1 </a:t>
            </a:r>
            <a:r>
              <a:rPr lang="en-US" sz="1200" b="1" dirty="0" smtClean="0">
                <a:latin typeface="Courier"/>
                <a:cs typeface="Courier"/>
              </a:rPr>
              <a:t>public </a:t>
            </a:r>
            <a:r>
              <a:rPr lang="en-US" sz="1200" b="1" dirty="0">
                <a:latin typeface="Courier"/>
                <a:cs typeface="Courier"/>
              </a:rPr>
              <a:t>class Reducer </a:t>
            </a:r>
            <a:r>
              <a:rPr lang="en-US" sz="1200" dirty="0">
                <a:latin typeface="Courier"/>
                <a:cs typeface="Courier"/>
              </a:rPr>
              <a:t>{ </a:t>
            </a:r>
            <a:endParaRPr lang="en-US" sz="1200" dirty="0" smtClean="0">
              <a:latin typeface="Courier"/>
              <a:cs typeface="Courier"/>
            </a:endParaRPr>
          </a:p>
          <a:p>
            <a:pPr marL="228600" indent="-228600">
              <a:buAutoNum type="arabicPlain" startAt="2"/>
            </a:pPr>
            <a:r>
              <a:rPr lang="en-US" sz="1200" dirty="0" smtClean="0">
                <a:latin typeface="Courier"/>
                <a:cs typeface="Courier"/>
              </a:rPr>
              <a:t> void </a:t>
            </a:r>
            <a:r>
              <a:rPr lang="en-US" sz="1200" dirty="0">
                <a:latin typeface="Courier"/>
                <a:cs typeface="Courier"/>
              </a:rPr>
              <a:t>reduce(Text key, </a:t>
            </a:r>
            <a:r>
              <a:rPr lang="en-US" sz="1200" dirty="0" err="1">
                <a:latin typeface="Courier"/>
                <a:cs typeface="Courier"/>
              </a:rPr>
              <a:t>Iterable</a:t>
            </a:r>
            <a:r>
              <a:rPr lang="en-US" sz="1200" dirty="0">
                <a:latin typeface="Courier"/>
                <a:cs typeface="Courier"/>
              </a:rPr>
              <a:t>&lt;</a:t>
            </a:r>
            <a:r>
              <a:rPr lang="en-US" sz="1200" dirty="0" err="1">
                <a:latin typeface="Courier"/>
                <a:cs typeface="Courier"/>
              </a:rPr>
              <a:t>OHMap</a:t>
            </a:r>
            <a:r>
              <a:rPr lang="en-US" sz="1200" dirty="0">
                <a:latin typeface="Courier"/>
                <a:cs typeface="Courier"/>
              </a:rPr>
              <a:t>&gt; values) </a:t>
            </a:r>
            <a:r>
              <a:rPr lang="en-US" sz="1200" dirty="0" smtClean="0">
                <a:latin typeface="Courier"/>
                <a:cs typeface="Courier"/>
              </a:rPr>
              <a:t>{</a:t>
            </a:r>
          </a:p>
          <a:p>
            <a:pPr marL="228600" indent="-228600">
              <a:buAutoNum type="arabicPlain" startAt="2"/>
            </a:pPr>
            <a:r>
              <a:rPr lang="en-US" sz="1200" dirty="0" smtClean="0">
                <a:latin typeface="Courier"/>
                <a:cs typeface="Courier"/>
              </a:rPr>
              <a:t>   Iterator</a:t>
            </a:r>
            <a:r>
              <a:rPr lang="en-US" sz="1200" dirty="0">
                <a:latin typeface="Courier"/>
                <a:cs typeface="Courier"/>
              </a:rPr>
              <a:t>&lt;</a:t>
            </a:r>
            <a:r>
              <a:rPr lang="en-US" sz="1200" dirty="0" err="1">
                <a:latin typeface="Courier"/>
                <a:cs typeface="Courier"/>
              </a:rPr>
              <a:t>OHMap</a:t>
            </a:r>
            <a:r>
              <a:rPr lang="en-US" sz="1200" dirty="0">
                <a:latin typeface="Courier"/>
                <a:cs typeface="Courier"/>
              </a:rPr>
              <a:t>&gt; </a:t>
            </a:r>
            <a:r>
              <a:rPr lang="en-US" sz="1200" dirty="0" err="1">
                <a:latin typeface="Courier"/>
                <a:cs typeface="Courier"/>
              </a:rPr>
              <a:t>iter</a:t>
            </a:r>
            <a:r>
              <a:rPr lang="en-US" sz="1200" dirty="0">
                <a:latin typeface="Courier"/>
                <a:cs typeface="Courier"/>
              </a:rPr>
              <a:t> = </a:t>
            </a:r>
            <a:r>
              <a:rPr lang="en-US" sz="1200" dirty="0" err="1">
                <a:latin typeface="Courier"/>
                <a:cs typeface="Courier"/>
              </a:rPr>
              <a:t>values.iterator</a:t>
            </a:r>
            <a:r>
              <a:rPr lang="en-US" sz="1200" dirty="0">
                <a:latin typeface="Courier"/>
                <a:cs typeface="Courier"/>
              </a:rPr>
              <a:t>()</a:t>
            </a:r>
            <a:r>
              <a:rPr lang="en-US" sz="1200" dirty="0" smtClean="0">
                <a:latin typeface="Courier"/>
                <a:cs typeface="Courier"/>
              </a:rPr>
              <a:t>; </a:t>
            </a:r>
          </a:p>
          <a:p>
            <a:pPr marL="228600" indent="-228600">
              <a:buAutoNum type="arabicPlain" startAt="2"/>
            </a:pPr>
            <a:r>
              <a:rPr lang="en-US" sz="1200" dirty="0" smtClean="0">
                <a:latin typeface="Courier"/>
                <a:cs typeface="Courier"/>
              </a:rPr>
              <a:t>   </a:t>
            </a:r>
            <a:r>
              <a:rPr lang="en-US" sz="1200" dirty="0" err="1" smtClean="0">
                <a:solidFill>
                  <a:schemeClr val="tx1"/>
                </a:solidFill>
                <a:latin typeface="Courier"/>
                <a:cs typeface="Courier"/>
              </a:rPr>
              <a:t>OHMap</a:t>
            </a:r>
            <a:r>
              <a:rPr lang="en-US" sz="1200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ourier"/>
                <a:cs typeface="Courier"/>
              </a:rPr>
              <a:t>wordMap</a:t>
            </a:r>
            <a:r>
              <a:rPr lang="en-US" sz="1200" dirty="0">
                <a:solidFill>
                  <a:schemeClr val="tx1"/>
                </a:solidFill>
                <a:latin typeface="Courier"/>
                <a:cs typeface="Courier"/>
              </a:rPr>
              <a:t> = </a:t>
            </a:r>
            <a:r>
              <a:rPr lang="en-US" sz="1200" b="1" dirty="0">
                <a:solidFill>
                  <a:schemeClr val="tx1"/>
                </a:solidFill>
                <a:latin typeface="Courier"/>
                <a:cs typeface="Courier"/>
              </a:rPr>
              <a:t>new</a:t>
            </a:r>
            <a:r>
              <a:rPr lang="en-US" sz="1200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ourier"/>
                <a:cs typeface="Courier"/>
              </a:rPr>
              <a:t>OHMap</a:t>
            </a:r>
            <a:r>
              <a:rPr lang="en-US" sz="1200" dirty="0">
                <a:solidFill>
                  <a:schemeClr val="tx1"/>
                </a:solidFill>
                <a:latin typeface="Courier"/>
                <a:cs typeface="Courier"/>
              </a:rPr>
              <a:t>()</a:t>
            </a:r>
            <a:r>
              <a:rPr lang="en-US" sz="1200" dirty="0" smtClean="0">
                <a:solidFill>
                  <a:schemeClr val="tx1"/>
                </a:solidFill>
                <a:latin typeface="Courier"/>
                <a:cs typeface="Courier"/>
              </a:rPr>
              <a:t>;</a:t>
            </a:r>
          </a:p>
          <a:p>
            <a:pPr marL="228600" indent="-228600">
              <a:buAutoNum type="arabicPlain" startAt="2"/>
            </a:pPr>
            <a:r>
              <a:rPr lang="en-US" sz="1200" dirty="0" smtClean="0">
                <a:solidFill>
                  <a:schemeClr val="tx1"/>
                </a:solidFill>
                <a:latin typeface="Courier"/>
                <a:cs typeface="Courier"/>
              </a:rPr>
              <a:t>   </a:t>
            </a:r>
            <a:r>
              <a:rPr lang="en-US" sz="1200" b="1" dirty="0" smtClean="0">
                <a:solidFill>
                  <a:schemeClr val="tx1"/>
                </a:solidFill>
                <a:latin typeface="Courier"/>
                <a:cs typeface="Courier"/>
              </a:rPr>
              <a:t>while</a:t>
            </a:r>
            <a:r>
              <a:rPr lang="en-US" sz="1200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tx1"/>
                </a:solidFill>
                <a:latin typeface="Courier"/>
                <a:cs typeface="Courier"/>
              </a:rPr>
              <a:t>iter.hasNext</a:t>
            </a:r>
            <a:r>
              <a:rPr lang="en-US" sz="1200" dirty="0">
                <a:solidFill>
                  <a:schemeClr val="tx1"/>
                </a:solidFill>
                <a:latin typeface="Courier"/>
                <a:cs typeface="Courier"/>
              </a:rPr>
              <a:t>()) { // for(V value: values) </a:t>
            </a:r>
            <a:endParaRPr lang="en-US" sz="1200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pPr marL="228600" indent="-228600">
              <a:buFontTx/>
              <a:buAutoNum type="arabicPlain" startAt="2"/>
            </a:pPr>
            <a:r>
              <a:rPr lang="en-US" sz="1200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tx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tx1"/>
                </a:solidFill>
                <a:latin typeface="Courier"/>
                <a:cs typeface="Courier"/>
              </a:rPr>
              <a:t>wordMap.plus</a:t>
            </a:r>
            <a:r>
              <a:rPr lang="en-US" sz="1200" dirty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tx1"/>
                </a:solidFill>
                <a:latin typeface="Courier"/>
                <a:cs typeface="Courier"/>
              </a:rPr>
              <a:t>iter.next</a:t>
            </a:r>
            <a:r>
              <a:rPr lang="en-US" sz="1200" dirty="0">
                <a:solidFill>
                  <a:schemeClr val="tx1"/>
                </a:solidFill>
                <a:latin typeface="Courier"/>
                <a:cs typeface="Courier"/>
              </a:rPr>
              <a:t>()); =&gt; </a:t>
            </a:r>
            <a:r>
              <a:rPr lang="en-US" sz="1200" dirty="0" err="1">
                <a:solidFill>
                  <a:schemeClr val="tx1"/>
                </a:solidFill>
                <a:latin typeface="Courier"/>
                <a:cs typeface="Courier"/>
              </a:rPr>
              <a:t>wordMap:OHMap</a:t>
            </a:r>
            <a:r>
              <a:rPr lang="en-US" sz="1200" dirty="0">
                <a:solidFill>
                  <a:schemeClr val="tx1"/>
                </a:solidFill>
                <a:latin typeface="Courier"/>
                <a:cs typeface="Courier"/>
              </a:rPr>
              <a:t>(372MB</a:t>
            </a:r>
            <a:r>
              <a:rPr lang="en-US" sz="1200" dirty="0" smtClean="0">
                <a:solidFill>
                  <a:schemeClr val="tx1"/>
                </a:solidFill>
                <a:latin typeface="Courier"/>
                <a:cs typeface="Courier"/>
              </a:rPr>
              <a:t>)</a:t>
            </a:r>
          </a:p>
          <a:p>
            <a:pPr marL="228600" indent="-228600">
              <a:buFontTx/>
              <a:buAutoNum type="arabicPlain" startAt="2"/>
            </a:pPr>
            <a:r>
              <a:rPr lang="en-US" sz="1200" dirty="0" smtClean="0">
                <a:solidFill>
                  <a:schemeClr val="tx1"/>
                </a:solidFill>
                <a:latin typeface="Courier"/>
                <a:cs typeface="Courier"/>
              </a:rPr>
              <a:t>   } </a:t>
            </a:r>
            <a:endParaRPr lang="en-US" sz="1200" dirty="0">
              <a:solidFill>
                <a:schemeClr val="tx1"/>
              </a:solidFill>
              <a:latin typeface="Courier"/>
              <a:cs typeface="Courier"/>
            </a:endParaRPr>
          </a:p>
          <a:p>
            <a:pPr marL="228600" indent="-228600">
              <a:buAutoNum type="arabicPlain" startAt="2"/>
            </a:pPr>
            <a:r>
              <a:rPr lang="en-US" sz="1200" dirty="0" smtClean="0">
                <a:latin typeface="Courier"/>
                <a:cs typeface="Courier"/>
              </a:rPr>
              <a:t>   emit</a:t>
            </a:r>
            <a:r>
              <a:rPr lang="en-US" sz="1200" dirty="0">
                <a:latin typeface="Courier"/>
                <a:cs typeface="Courier"/>
              </a:rPr>
              <a:t>(key, </a:t>
            </a:r>
            <a:r>
              <a:rPr lang="en-US" sz="1200" dirty="0" err="1">
                <a:latin typeface="Courier"/>
                <a:cs typeface="Courier"/>
              </a:rPr>
              <a:t>wordMap</a:t>
            </a:r>
            <a:r>
              <a:rPr lang="en-US" sz="1200" dirty="0">
                <a:latin typeface="Courier"/>
                <a:cs typeface="Courier"/>
              </a:rPr>
              <a:t>)</a:t>
            </a:r>
            <a:r>
              <a:rPr lang="en-US" sz="1200" dirty="0" smtClean="0">
                <a:latin typeface="Courier"/>
                <a:cs typeface="Courier"/>
              </a:rPr>
              <a:t>;</a:t>
            </a:r>
            <a:endParaRPr lang="en-US" sz="1200" dirty="0">
              <a:latin typeface="Courier"/>
              <a:cs typeface="Courier"/>
            </a:endParaRPr>
          </a:p>
          <a:p>
            <a:pPr marL="228600" indent="-228600">
              <a:buAutoNum type="arabicPlain" startAt="2"/>
            </a:pPr>
            <a:r>
              <a:rPr lang="en-US" sz="1200" dirty="0" smtClean="0">
                <a:latin typeface="Courier"/>
                <a:cs typeface="Courier"/>
              </a:rPr>
              <a:t> }</a:t>
            </a:r>
          </a:p>
          <a:p>
            <a:pPr marL="228600" indent="-228600">
              <a:buAutoNum type="arabicPlain" startAt="2"/>
            </a:pPr>
            <a:r>
              <a:rPr lang="en-US" sz="1200" dirty="0" smtClean="0">
                <a:latin typeface="Courier"/>
                <a:cs typeface="Courier"/>
              </a:rPr>
              <a:t>}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210166" y="6177706"/>
            <a:ext cx="1668493" cy="307777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CooccurMatrix</a:t>
            </a:r>
            <a:endParaRPr lang="en-US" sz="14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3464641" y="4043910"/>
            <a:ext cx="998704" cy="508521"/>
          </a:xfrm>
          <a:prstGeom prst="straightConnector1">
            <a:avLst/>
          </a:prstGeom>
          <a:ln w="3810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4463345" y="3908289"/>
            <a:ext cx="998704" cy="644142"/>
          </a:xfrm>
          <a:prstGeom prst="straightConnector1">
            <a:avLst/>
          </a:prstGeom>
          <a:ln w="3810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2603921" y="5329761"/>
            <a:ext cx="2290963" cy="0"/>
          </a:xfrm>
          <a:prstGeom prst="straightConnector1">
            <a:avLst/>
          </a:prstGeom>
          <a:ln w="38100" cmpd="sng">
            <a:solidFill>
              <a:srgbClr val="4B48D6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2731662" y="5704083"/>
            <a:ext cx="2163222" cy="0"/>
          </a:xfrm>
          <a:prstGeom prst="straightConnector1">
            <a:avLst/>
          </a:prstGeom>
          <a:ln w="38100" cmpd="sng">
            <a:solidFill>
              <a:srgbClr val="4B48D6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530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内存溢出诊断</a:t>
            </a:r>
            <a:r>
              <a:rPr lang="zh-CN" altLang="en-US" dirty="0" smtClean="0"/>
              <a:t>方法</a:t>
            </a:r>
            <a:r>
              <a:rPr lang="zh-CN" altLang="en-US" sz="2800" dirty="0" smtClean="0"/>
              <a:t>－</a:t>
            </a:r>
            <a:r>
              <a:rPr lang="zh-CN" altLang="en-US" sz="2800" dirty="0" smtClean="0"/>
              <a:t>案例</a:t>
            </a:r>
            <a:r>
              <a:rPr lang="en-US" altLang="zh-CN" sz="2800" dirty="0" smtClean="0"/>
              <a:t>3</a:t>
            </a:r>
            <a:endParaRPr lang="en-US" sz="28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407785"/>
            <a:ext cx="7717379" cy="4525963"/>
          </a:xfrm>
        </p:spPr>
        <p:txBody>
          <a:bodyPr/>
          <a:lstStyle/>
          <a:p>
            <a:pPr marL="342900" lvl="1" indent="-342900"/>
            <a:r>
              <a:rPr lang="zh-CN" altLang="en-US" sz="2400" dirty="0" smtClean="0">
                <a:latin typeface="Arial"/>
                <a:cs typeface="Arial"/>
              </a:rPr>
              <a:t>内存溢出时用户代码内存用量趋势</a:t>
            </a:r>
            <a:endParaRPr lang="en-US" altLang="zh-CN" sz="1600" dirty="0">
              <a:latin typeface="Arial"/>
              <a:cs typeface="Arial"/>
            </a:endParaRPr>
          </a:p>
          <a:p>
            <a:pPr marL="342900" lvl="1" indent="-342900"/>
            <a:endParaRPr lang="en-US" altLang="zh-CN" sz="2400" dirty="0" smtClean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altLang="zh-CN" dirty="0">
              <a:latin typeface="Arial"/>
              <a:cs typeface="Arial"/>
            </a:endParaRPr>
          </a:p>
          <a:p>
            <a:pPr marL="742950" lvl="2" indent="-342900"/>
            <a:endParaRPr lang="en-US" sz="2200" dirty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52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03" y="1972638"/>
            <a:ext cx="8536592" cy="20712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94445" y="4688050"/>
            <a:ext cx="5884214" cy="1554272"/>
          </a:xfrm>
          <a:prstGeom prst="rect">
            <a:avLst/>
          </a:prstGeom>
          <a:ln w="28575" cmpd="sng">
            <a:solidFill>
              <a:srgbClr val="393BA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 smtClean="0">
                <a:latin typeface="Courier"/>
                <a:cs typeface="Courier"/>
              </a:rPr>
              <a:t>1</a:t>
            </a:r>
            <a:r>
              <a:rPr lang="en-US" sz="1200" i="1" dirty="0" smtClean="0">
                <a:latin typeface="Courier"/>
                <a:cs typeface="Courier"/>
              </a:rPr>
              <a:t> </a:t>
            </a:r>
            <a:r>
              <a:rPr lang="en-US" sz="1200" i="1" dirty="0" err="1">
                <a:latin typeface="Courier"/>
                <a:cs typeface="Courier"/>
              </a:rPr>
              <a:t>pTable</a:t>
            </a:r>
            <a:r>
              <a:rPr lang="en-US" sz="1200" dirty="0">
                <a:latin typeface="Courier"/>
                <a:cs typeface="Courier"/>
              </a:rPr>
              <a:t> = </a:t>
            </a:r>
            <a:r>
              <a:rPr lang="en-US" sz="1200" b="1" dirty="0">
                <a:latin typeface="Courier"/>
                <a:cs typeface="Courier"/>
              </a:rPr>
              <a:t>LOAD</a:t>
            </a:r>
            <a:r>
              <a:rPr lang="en-US" sz="1200" dirty="0">
                <a:latin typeface="Courier"/>
                <a:cs typeface="Courier"/>
              </a:rPr>
              <a:t> “</a:t>
            </a:r>
            <a:r>
              <a:rPr lang="en-US" sz="1200" i="1" dirty="0" err="1">
                <a:latin typeface="Courier"/>
                <a:cs typeface="Courier"/>
              </a:rPr>
              <a:t>tableA</a:t>
            </a:r>
            <a:r>
              <a:rPr lang="en-US" sz="1200" i="1" dirty="0">
                <a:latin typeface="Courier"/>
                <a:cs typeface="Courier"/>
              </a:rPr>
              <a:t>”</a:t>
            </a: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b="1" dirty="0">
                <a:latin typeface="Courier"/>
                <a:cs typeface="Courier"/>
              </a:rPr>
              <a:t>as</a:t>
            </a:r>
            <a:r>
              <a:rPr lang="en-US" sz="1200" dirty="0">
                <a:latin typeface="Courier"/>
                <a:cs typeface="Courier"/>
              </a:rPr>
              <a:t> (</a:t>
            </a:r>
            <a:r>
              <a:rPr lang="en-US" sz="1200" i="1" dirty="0" err="1">
                <a:latin typeface="Courier"/>
                <a:cs typeface="Courier"/>
              </a:rPr>
              <a:t>pagerank</a:t>
            </a:r>
            <a:r>
              <a:rPr lang="en-US" sz="1200" dirty="0" err="1">
                <a:latin typeface="Courier"/>
                <a:cs typeface="Courier"/>
              </a:rPr>
              <a:t>,</a:t>
            </a:r>
            <a:r>
              <a:rPr lang="en-US" sz="1200" i="1" dirty="0" err="1">
                <a:latin typeface="Courier"/>
                <a:cs typeface="Courier"/>
              </a:rPr>
              <a:t>pageurl</a:t>
            </a:r>
            <a:r>
              <a:rPr lang="en-US" sz="1200" dirty="0" err="1">
                <a:latin typeface="Courier"/>
                <a:cs typeface="Courier"/>
              </a:rPr>
              <a:t>,</a:t>
            </a:r>
            <a:r>
              <a:rPr lang="en-US" sz="1200" i="1" dirty="0" err="1">
                <a:latin typeface="Courier"/>
                <a:cs typeface="Courier"/>
              </a:rPr>
              <a:t>aveduration</a:t>
            </a:r>
            <a:r>
              <a:rPr lang="en-US" sz="1200" dirty="0">
                <a:latin typeface="Courier"/>
                <a:cs typeface="Courier"/>
              </a:rPr>
              <a:t>);</a:t>
            </a:r>
            <a:endParaRPr lang="zh-CN" altLang="en-US" sz="1200" dirty="0">
              <a:latin typeface="Courier"/>
              <a:cs typeface="Courier"/>
            </a:endParaRPr>
          </a:p>
          <a:p>
            <a:r>
              <a:rPr lang="en-US" sz="1200" dirty="0" smtClean="0">
                <a:latin typeface="Courier"/>
                <a:cs typeface="Courier"/>
              </a:rPr>
              <a:t>2</a:t>
            </a:r>
            <a:r>
              <a:rPr lang="en-US" sz="1200" i="1" dirty="0" smtClean="0">
                <a:latin typeface="Courier"/>
                <a:cs typeface="Courier"/>
              </a:rPr>
              <a:t> </a:t>
            </a:r>
            <a:r>
              <a:rPr lang="en-US" sz="1200" i="1" dirty="0" err="1">
                <a:latin typeface="Courier"/>
                <a:cs typeface="Courier"/>
              </a:rPr>
              <a:t>rankTable</a:t>
            </a:r>
            <a:r>
              <a:rPr lang="en-US" sz="1200" dirty="0">
                <a:latin typeface="Courier"/>
                <a:cs typeface="Courier"/>
              </a:rPr>
              <a:t> = </a:t>
            </a:r>
            <a:r>
              <a:rPr lang="en-US" sz="1200" b="1" dirty="0">
                <a:latin typeface="Courier"/>
                <a:cs typeface="Courier"/>
              </a:rPr>
              <a:t>GROUP</a:t>
            </a: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i="1" dirty="0" err="1">
                <a:latin typeface="Courier"/>
                <a:cs typeface="Courier"/>
              </a:rPr>
              <a:t>pTable</a:t>
            </a: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b="1" dirty="0">
                <a:latin typeface="Courier"/>
                <a:cs typeface="Courier"/>
              </a:rPr>
              <a:t>BY</a:t>
            </a: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i="1" dirty="0" err="1">
                <a:latin typeface="Courier"/>
                <a:cs typeface="Courier"/>
              </a:rPr>
              <a:t>pagerank</a:t>
            </a:r>
            <a:r>
              <a:rPr lang="en-US" sz="1200" dirty="0">
                <a:latin typeface="Courier"/>
                <a:cs typeface="Courier"/>
              </a:rPr>
              <a:t>;</a:t>
            </a:r>
            <a:endParaRPr lang="zh-CN" altLang="en-US" sz="1200" dirty="0">
              <a:latin typeface="Courier"/>
              <a:cs typeface="Courier"/>
            </a:endParaRPr>
          </a:p>
          <a:p>
            <a:r>
              <a:rPr lang="en-US" sz="1200" dirty="0" smtClean="0">
                <a:latin typeface="Courier"/>
                <a:cs typeface="Courier"/>
              </a:rPr>
              <a:t>3</a:t>
            </a:r>
            <a:r>
              <a:rPr lang="en-US" sz="1200" i="1" dirty="0" smtClean="0">
                <a:latin typeface="Courier"/>
                <a:cs typeface="Courier"/>
              </a:rPr>
              <a:t> </a:t>
            </a:r>
            <a:r>
              <a:rPr lang="en-US" sz="1200" i="1" dirty="0" err="1">
                <a:latin typeface="Courier"/>
                <a:cs typeface="Courier"/>
              </a:rPr>
              <a:t>urlTable</a:t>
            </a:r>
            <a:r>
              <a:rPr lang="en-US" sz="1200" dirty="0">
                <a:latin typeface="Courier"/>
                <a:cs typeface="Courier"/>
              </a:rPr>
              <a:t> = </a:t>
            </a:r>
            <a:r>
              <a:rPr lang="en-US" sz="1200" b="1" dirty="0">
                <a:latin typeface="Courier"/>
                <a:cs typeface="Courier"/>
              </a:rPr>
              <a:t>FOREACH</a:t>
            </a: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i="1" dirty="0" err="1">
                <a:latin typeface="Courier"/>
                <a:cs typeface="Courier"/>
              </a:rPr>
              <a:t>rankTable</a:t>
            </a:r>
            <a:r>
              <a:rPr lang="en-US" sz="1200" dirty="0">
                <a:latin typeface="Courier"/>
                <a:cs typeface="Courier"/>
              </a:rPr>
              <a:t> {</a:t>
            </a:r>
            <a:endParaRPr lang="zh-CN" altLang="en-US" sz="1200" dirty="0">
              <a:latin typeface="Courier"/>
              <a:cs typeface="Courier"/>
            </a:endParaRPr>
          </a:p>
          <a:p>
            <a:r>
              <a:rPr lang="en-US" sz="1200" dirty="0" smtClean="0">
                <a:latin typeface="Courier"/>
                <a:cs typeface="Courier"/>
              </a:rPr>
              <a:t>4</a:t>
            </a:r>
            <a:r>
              <a:rPr lang="en-US" sz="1200" i="1" dirty="0" smtClean="0">
                <a:latin typeface="Courier"/>
                <a:cs typeface="Courier"/>
              </a:rPr>
              <a:t>     </a:t>
            </a:r>
            <a:r>
              <a:rPr lang="en-US" sz="1200" i="1" dirty="0" err="1">
                <a:latin typeface="Courier"/>
                <a:cs typeface="Courier"/>
              </a:rPr>
              <a:t>urls</a:t>
            </a:r>
            <a:r>
              <a:rPr lang="en-US" sz="1200" dirty="0">
                <a:latin typeface="Courier"/>
                <a:cs typeface="Courier"/>
              </a:rPr>
              <a:t> = </a:t>
            </a:r>
            <a:r>
              <a:rPr lang="en-US" sz="1200" b="1" dirty="0">
                <a:latin typeface="Courier"/>
                <a:cs typeface="Courier"/>
              </a:rPr>
              <a:t>DISTINCT</a:t>
            </a: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i="1" dirty="0" err="1">
                <a:latin typeface="Courier"/>
                <a:cs typeface="Courier"/>
              </a:rPr>
              <a:t>urlTable</a:t>
            </a:r>
            <a:r>
              <a:rPr lang="en-US" sz="1200" dirty="0" err="1">
                <a:latin typeface="Courier"/>
                <a:cs typeface="Courier"/>
              </a:rPr>
              <a:t>.pageurl</a:t>
            </a:r>
            <a:r>
              <a:rPr lang="en-US" sz="1200" dirty="0">
                <a:latin typeface="Courier"/>
                <a:cs typeface="Courier"/>
              </a:rPr>
              <a:t>;</a:t>
            </a:r>
            <a:endParaRPr lang="zh-CN" altLang="en-US" sz="1200" dirty="0">
              <a:latin typeface="Courier"/>
              <a:cs typeface="Courier"/>
            </a:endParaRPr>
          </a:p>
          <a:p>
            <a:r>
              <a:rPr lang="en-US" sz="1200" dirty="0" smtClean="0">
                <a:latin typeface="Courier"/>
                <a:cs typeface="Courier"/>
              </a:rPr>
              <a:t>5     </a:t>
            </a:r>
            <a:r>
              <a:rPr lang="en-US" sz="1200" b="1" dirty="0">
                <a:latin typeface="Courier"/>
                <a:cs typeface="Courier"/>
              </a:rPr>
              <a:t>GENERATE</a:t>
            </a: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i="1" dirty="0">
                <a:latin typeface="Courier"/>
                <a:cs typeface="Courier"/>
              </a:rPr>
              <a:t>group</a:t>
            </a:r>
            <a:r>
              <a:rPr lang="en-US" sz="1200" dirty="0">
                <a:latin typeface="Courier"/>
                <a:cs typeface="Courier"/>
              </a:rPr>
              <a:t>, </a:t>
            </a:r>
            <a:r>
              <a:rPr lang="en-US" sz="1200" b="1" dirty="0">
                <a:latin typeface="Courier"/>
                <a:cs typeface="Courier"/>
              </a:rPr>
              <a:t>COUNT</a:t>
            </a:r>
            <a:r>
              <a:rPr lang="en-US" sz="1200" dirty="0">
                <a:latin typeface="Courier"/>
                <a:cs typeface="Courier"/>
              </a:rPr>
              <a:t>(</a:t>
            </a:r>
            <a:r>
              <a:rPr lang="en-US" sz="1200" i="1" dirty="0" err="1">
                <a:latin typeface="Courier"/>
                <a:cs typeface="Courier"/>
              </a:rPr>
              <a:t>urls</a:t>
            </a:r>
            <a:r>
              <a:rPr lang="en-US" sz="1200" dirty="0">
                <a:latin typeface="Courier"/>
                <a:cs typeface="Courier"/>
              </a:rPr>
              <a:t>), </a:t>
            </a:r>
            <a:r>
              <a:rPr lang="en-US" sz="1200" b="1" dirty="0">
                <a:latin typeface="Courier"/>
                <a:cs typeface="Courier"/>
              </a:rPr>
              <a:t>SUM</a:t>
            </a:r>
            <a:r>
              <a:rPr lang="en-US" sz="1200" dirty="0">
                <a:latin typeface="Courier"/>
                <a:cs typeface="Courier"/>
              </a:rPr>
              <a:t>(</a:t>
            </a:r>
            <a:r>
              <a:rPr lang="en-US" sz="1200" i="1" dirty="0" err="1">
                <a:latin typeface="Courier"/>
                <a:cs typeface="Courier"/>
              </a:rPr>
              <a:t>pTable</a:t>
            </a:r>
            <a:r>
              <a:rPr lang="en-US" sz="1200" dirty="0" err="1">
                <a:latin typeface="Courier"/>
                <a:cs typeface="Courier"/>
              </a:rPr>
              <a:t>.</a:t>
            </a:r>
            <a:r>
              <a:rPr lang="en-US" sz="1200" i="1" dirty="0" err="1">
                <a:latin typeface="Courier"/>
                <a:cs typeface="Courier"/>
              </a:rPr>
              <a:t>aveduration</a:t>
            </a:r>
            <a:r>
              <a:rPr lang="en-US" sz="1200" dirty="0">
                <a:latin typeface="Courier"/>
                <a:cs typeface="Courier"/>
              </a:rPr>
              <a:t>);</a:t>
            </a:r>
            <a:endParaRPr lang="zh-CN" altLang="en-US" sz="1200" dirty="0">
              <a:latin typeface="Courier"/>
              <a:cs typeface="Courier"/>
            </a:endParaRPr>
          </a:p>
          <a:p>
            <a:r>
              <a:rPr lang="en-US" sz="1200" dirty="0" smtClean="0">
                <a:latin typeface="Courier"/>
                <a:cs typeface="Courier"/>
              </a:rPr>
              <a:t>6</a:t>
            </a:r>
            <a:r>
              <a:rPr lang="en-US" sz="1200" i="1" dirty="0" smtClean="0">
                <a:latin typeface="Courier"/>
                <a:cs typeface="Courier"/>
              </a:rPr>
              <a:t> </a:t>
            </a:r>
            <a:r>
              <a:rPr lang="en-US" sz="1200" i="1" dirty="0">
                <a:latin typeface="Courier"/>
                <a:cs typeface="Courier"/>
              </a:rPr>
              <a:t>};</a:t>
            </a:r>
            <a:endParaRPr lang="zh-CN" altLang="en-US" sz="1200" dirty="0">
              <a:latin typeface="Courier"/>
              <a:cs typeface="Courier"/>
            </a:endParaRPr>
          </a:p>
          <a:p>
            <a:r>
              <a:rPr lang="en-US" sz="1200" dirty="0" smtClean="0">
                <a:latin typeface="Courier"/>
                <a:cs typeface="Courier"/>
              </a:rPr>
              <a:t>7</a:t>
            </a:r>
            <a:r>
              <a:rPr lang="en-US" sz="1200" i="1" dirty="0" smtClean="0">
                <a:latin typeface="Courier"/>
                <a:cs typeface="Courier"/>
              </a:rPr>
              <a:t> </a:t>
            </a:r>
            <a:r>
              <a:rPr lang="en-US" sz="1200" b="1" dirty="0">
                <a:latin typeface="Courier"/>
                <a:cs typeface="Courier"/>
              </a:rPr>
              <a:t>STOR</a:t>
            </a:r>
            <a:r>
              <a:rPr lang="en-US" sz="1200" b="1" i="1" dirty="0">
                <a:latin typeface="Courier"/>
                <a:cs typeface="Courier"/>
              </a:rPr>
              <a:t>E</a:t>
            </a:r>
            <a:r>
              <a:rPr lang="en-US" sz="1200" i="1" dirty="0">
                <a:latin typeface="Courier"/>
                <a:cs typeface="Courier"/>
              </a:rPr>
              <a:t> </a:t>
            </a:r>
            <a:r>
              <a:rPr lang="en-US" sz="1200" i="1" dirty="0" err="1">
                <a:latin typeface="Courier"/>
                <a:cs typeface="Courier"/>
              </a:rPr>
              <a:t>urlTable</a:t>
            </a:r>
            <a:r>
              <a:rPr lang="en-US" sz="1200" i="1" dirty="0">
                <a:latin typeface="Courier"/>
                <a:cs typeface="Courier"/>
              </a:rPr>
              <a:t> </a:t>
            </a:r>
            <a:r>
              <a:rPr lang="en-US" sz="1200" b="1" dirty="0">
                <a:latin typeface="Courier"/>
                <a:cs typeface="Courier"/>
              </a:rPr>
              <a:t>into</a:t>
            </a:r>
            <a:r>
              <a:rPr lang="en-US" sz="1200" i="1" dirty="0">
                <a:latin typeface="Courier"/>
                <a:cs typeface="Courier"/>
              </a:rPr>
              <a:t> "/output/</a:t>
            </a:r>
            <a:r>
              <a:rPr lang="en-US" sz="1200" i="1" dirty="0" err="1">
                <a:latin typeface="Courier"/>
                <a:cs typeface="Courier"/>
              </a:rPr>
              <a:t>newTable</a:t>
            </a:r>
            <a:r>
              <a:rPr lang="en-US" sz="1200" i="1" dirty="0">
                <a:latin typeface="Courier"/>
                <a:cs typeface="Courier"/>
              </a:rPr>
              <a:t>"</a:t>
            </a:r>
            <a:r>
              <a:rPr lang="en-US" sz="1200" dirty="0" smtClean="0">
                <a:latin typeface="Courier"/>
                <a:cs typeface="Courier"/>
              </a:rPr>
              <a:t>;</a:t>
            </a:r>
          </a:p>
          <a:p>
            <a:r>
              <a:rPr lang="zh-CN" altLang="en-US" sz="1100" dirty="0" smtClean="0">
                <a:latin typeface="Courier"/>
                <a:cs typeface="Courier"/>
              </a:rPr>
              <a:t> </a:t>
            </a:r>
            <a:endParaRPr lang="en-US" sz="1100" dirty="0">
              <a:latin typeface="Courier"/>
              <a:cs typeface="Courier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210166" y="5920659"/>
            <a:ext cx="1668493" cy="307777"/>
          </a:xfrm>
          <a:prstGeom prst="rect">
            <a:avLst/>
          </a:prstGeom>
          <a:solidFill>
            <a:srgbClr val="4B48D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Pig</a:t>
            </a:r>
            <a:r>
              <a:rPr lang="en-US" altLang="zh-CN" sz="1400" dirty="0" err="1" smtClean="0">
                <a:solidFill>
                  <a:schemeClr val="bg1"/>
                </a:solidFill>
                <a:latin typeface="Arial"/>
                <a:ea typeface="黑体"/>
                <a:cs typeface="Arial"/>
              </a:rPr>
              <a:t>DistinctCount</a:t>
            </a:r>
            <a:endParaRPr lang="en-US" sz="1400" dirty="0">
              <a:solidFill>
                <a:schemeClr val="bg1"/>
              </a:solidFill>
              <a:latin typeface="Arial"/>
              <a:ea typeface="黑体"/>
              <a:cs typeface="Arial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064907" y="3785001"/>
            <a:ext cx="172616" cy="903049"/>
          </a:xfrm>
          <a:prstGeom prst="straightConnector1">
            <a:avLst/>
          </a:prstGeom>
          <a:ln w="38100" cmpd="sng">
            <a:solidFill>
              <a:srgbClr val="393B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665570" y="5674973"/>
            <a:ext cx="2389599" cy="0"/>
          </a:xfrm>
          <a:prstGeom prst="straightConnector1">
            <a:avLst/>
          </a:prstGeom>
          <a:ln w="38100" cmpd="sng">
            <a:solidFill>
              <a:srgbClr val="4B48D6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2665570" y="5482161"/>
            <a:ext cx="2833467" cy="0"/>
          </a:xfrm>
          <a:prstGeom prst="straightConnector1">
            <a:avLst/>
          </a:prstGeom>
          <a:ln w="38100" cmpd="sng">
            <a:solidFill>
              <a:srgbClr val="4B48D6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840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rial"/>
                <a:cs typeface="Arial"/>
              </a:rPr>
              <a:t>应用内存溢出错误如何修复</a:t>
            </a:r>
            <a:r>
              <a:rPr lang="en-US" altLang="zh-CN" dirty="0" smtClean="0">
                <a:latin typeface="Arial"/>
                <a:cs typeface="Arial"/>
              </a:rPr>
              <a:t>?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17379" cy="4525963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Arial"/>
                <a:cs typeface="Arial"/>
              </a:rPr>
              <a:t>内存溢出错误修复方面的研究工作</a:t>
            </a:r>
            <a:endParaRPr lang="en-US" altLang="zh-CN" dirty="0" smtClean="0">
              <a:latin typeface="Arial"/>
              <a:cs typeface="Arial"/>
            </a:endParaRP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设计降低用户代码对象内存消耗的方法（转移到堆外）</a:t>
            </a:r>
            <a:endParaRPr lang="en-US" altLang="zh-CN" dirty="0" smtClean="0">
              <a:latin typeface="Arial"/>
              <a:cs typeface="Arial"/>
            </a:endParaRPr>
          </a:p>
          <a:p>
            <a:pPr lvl="2"/>
            <a:r>
              <a:rPr lang="en-US" sz="1600" dirty="0" err="1" smtClean="0">
                <a:latin typeface="Arial"/>
                <a:cs typeface="Arial"/>
              </a:rPr>
              <a:t>Khanh</a:t>
            </a:r>
            <a:r>
              <a:rPr lang="en-US" sz="1600" dirty="0" smtClean="0">
                <a:latin typeface="Arial"/>
                <a:cs typeface="Arial"/>
              </a:rPr>
              <a:t> </a:t>
            </a:r>
            <a:r>
              <a:rPr lang="en-US" sz="1600" dirty="0">
                <a:latin typeface="Arial"/>
                <a:cs typeface="Arial"/>
              </a:rPr>
              <a:t>Nguyen, Kai Wang, </a:t>
            </a:r>
            <a:r>
              <a:rPr lang="en-US" sz="1600" dirty="0" err="1">
                <a:latin typeface="Arial"/>
                <a:cs typeface="Arial"/>
              </a:rPr>
              <a:t>Yingyi</a:t>
            </a:r>
            <a:r>
              <a:rPr lang="en-US" sz="1600" dirty="0">
                <a:latin typeface="Arial"/>
                <a:cs typeface="Arial"/>
              </a:rPr>
              <a:t> Bu, Lu Fang, </a:t>
            </a:r>
            <a:r>
              <a:rPr lang="en-US" sz="1600" dirty="0" err="1">
                <a:latin typeface="Arial"/>
                <a:cs typeface="Arial"/>
              </a:rPr>
              <a:t>Jianfei</a:t>
            </a:r>
            <a:r>
              <a:rPr lang="en-US" sz="1600" dirty="0">
                <a:latin typeface="Arial"/>
                <a:cs typeface="Arial"/>
              </a:rPr>
              <a:t> Hu, and </a:t>
            </a:r>
            <a:r>
              <a:rPr lang="en-US" sz="1600" dirty="0" err="1">
                <a:latin typeface="Arial"/>
                <a:cs typeface="Arial"/>
              </a:rPr>
              <a:t>Guoqing</a:t>
            </a:r>
            <a:r>
              <a:rPr lang="en-US" sz="1600" dirty="0">
                <a:latin typeface="Arial"/>
                <a:cs typeface="Arial"/>
              </a:rPr>
              <a:t> Xu</a:t>
            </a:r>
            <a:r>
              <a:rPr lang="en-US" sz="1600" dirty="0" smtClean="0">
                <a:latin typeface="Arial"/>
                <a:cs typeface="Arial"/>
              </a:rPr>
              <a:t>, “</a:t>
            </a:r>
            <a:r>
              <a:rPr lang="en-US" sz="1600" b="1" dirty="0" smtClean="0">
                <a:latin typeface="Arial"/>
                <a:cs typeface="Arial"/>
              </a:rPr>
              <a:t>Facade</a:t>
            </a:r>
            <a:r>
              <a:rPr lang="en-US" sz="1600" b="1" dirty="0">
                <a:latin typeface="Arial"/>
                <a:cs typeface="Arial"/>
              </a:rPr>
              <a:t>: A Compiler and Runtime for (Almost) Object-Bounded Big Data </a:t>
            </a:r>
            <a:r>
              <a:rPr lang="en-US" sz="1600" b="1" dirty="0" smtClean="0">
                <a:latin typeface="Arial"/>
                <a:cs typeface="Arial"/>
              </a:rPr>
              <a:t>Applications</a:t>
            </a:r>
            <a:r>
              <a:rPr lang="en-US" sz="1600" dirty="0" smtClean="0">
                <a:latin typeface="Arial"/>
                <a:cs typeface="Arial"/>
              </a:rPr>
              <a:t>”, </a:t>
            </a:r>
            <a:r>
              <a:rPr lang="en-US" altLang="zh-CN" sz="1600" i="1" dirty="0" smtClean="0">
                <a:latin typeface="Arial"/>
                <a:cs typeface="Arial"/>
              </a:rPr>
              <a:t>ASPLOS, </a:t>
            </a:r>
            <a:r>
              <a:rPr lang="en-US" sz="1600" dirty="0" smtClean="0">
                <a:latin typeface="Arial"/>
                <a:cs typeface="Arial"/>
              </a:rPr>
              <a:t>2015.</a:t>
            </a:r>
          </a:p>
          <a:p>
            <a:pPr marL="742950" lvl="2" indent="-342900"/>
            <a:r>
              <a:rPr lang="zh-CN" altLang="en-US" sz="2200" dirty="0" smtClean="0">
                <a:latin typeface="Arial"/>
                <a:cs typeface="Arial"/>
              </a:rPr>
              <a:t>设计新的内存溢出错误容忍机制</a:t>
            </a:r>
            <a:endParaRPr lang="en-US" altLang="zh-CN" sz="2200" dirty="0" smtClean="0">
              <a:latin typeface="Arial"/>
              <a:cs typeface="Arial"/>
            </a:endParaRPr>
          </a:p>
          <a:p>
            <a:pPr lvl="2"/>
            <a:r>
              <a:rPr lang="en-US" sz="1600" dirty="0">
                <a:latin typeface="Arial"/>
                <a:cs typeface="Arial"/>
              </a:rPr>
              <a:t>Lu Fang, </a:t>
            </a:r>
            <a:r>
              <a:rPr lang="en-US" sz="1600" dirty="0" err="1">
                <a:latin typeface="Arial"/>
                <a:cs typeface="Arial"/>
              </a:rPr>
              <a:t>Khanh</a:t>
            </a:r>
            <a:r>
              <a:rPr lang="en-US" sz="1600" dirty="0">
                <a:latin typeface="Arial"/>
                <a:cs typeface="Arial"/>
              </a:rPr>
              <a:t> Nguyen, </a:t>
            </a:r>
            <a:r>
              <a:rPr lang="en-US" sz="1600" dirty="0" err="1">
                <a:latin typeface="Arial"/>
                <a:cs typeface="Arial"/>
              </a:rPr>
              <a:t>Guoqing</a:t>
            </a:r>
            <a:r>
              <a:rPr lang="en-US" sz="1600" dirty="0">
                <a:latin typeface="Arial"/>
                <a:cs typeface="Arial"/>
              </a:rPr>
              <a:t> Xu, Brian </a:t>
            </a:r>
            <a:r>
              <a:rPr lang="en-US" sz="1600" dirty="0" err="1">
                <a:latin typeface="Arial"/>
                <a:cs typeface="Arial"/>
              </a:rPr>
              <a:t>Demsky</a:t>
            </a:r>
            <a:r>
              <a:rPr lang="en-US" sz="1600" dirty="0">
                <a:latin typeface="Arial"/>
                <a:cs typeface="Arial"/>
              </a:rPr>
              <a:t>, and Shan Lu "</a:t>
            </a:r>
            <a:r>
              <a:rPr lang="en-US" sz="1600" b="1" dirty="0">
                <a:latin typeface="Arial"/>
                <a:cs typeface="Arial"/>
              </a:rPr>
              <a:t>Interruptible Tasks: Treating Memory Pressure as Interrupts for Highly Scalable Data-Parallel Programs</a:t>
            </a:r>
            <a:r>
              <a:rPr lang="en-US" sz="1600" dirty="0">
                <a:latin typeface="Arial"/>
                <a:cs typeface="Arial"/>
              </a:rPr>
              <a:t>", </a:t>
            </a:r>
            <a:r>
              <a:rPr lang="en-US" sz="1600" i="1" dirty="0" smtClean="0">
                <a:latin typeface="Arial"/>
                <a:cs typeface="Arial"/>
              </a:rPr>
              <a:t>SOSP</a:t>
            </a:r>
            <a:r>
              <a:rPr lang="en-US" sz="1600" dirty="0" smtClean="0">
                <a:latin typeface="Arial"/>
                <a:cs typeface="Arial"/>
              </a:rPr>
              <a:t>, 2015</a:t>
            </a:r>
            <a:r>
              <a:rPr lang="en-US" sz="1600" dirty="0">
                <a:latin typeface="Arial"/>
                <a:cs typeface="Arial"/>
              </a:rPr>
              <a:t>.</a:t>
            </a:r>
          </a:p>
          <a:p>
            <a:pPr marL="457200" lvl="1" indent="0">
              <a:buNone/>
            </a:pPr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125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标题 1"/>
          <p:cNvSpPr>
            <a:spLocks noGrp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marL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None/>
              <a:defRPr sz="4400" b="0" i="0" u="none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3200" dirty="0">
              <a:solidFill>
                <a:srgbClr val="C00000"/>
              </a:solidFill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979712" y="2296436"/>
            <a:ext cx="2016224" cy="72009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accent2"/>
                </a:solidFill>
              </a:rPr>
              <a:t>I/O </a:t>
            </a:r>
            <a:r>
              <a:rPr lang="en-US" altLang="zh-CN" sz="1600" b="1" dirty="0" smtClean="0">
                <a:solidFill>
                  <a:schemeClr val="accent2"/>
                </a:solidFill>
                <a:sym typeface="+mn-ea"/>
              </a:rPr>
              <a:t>Exception</a:t>
            </a:r>
            <a:r>
              <a:rPr lang="en-US" altLang="zh-CN" sz="1600" baseline="30000" dirty="0" smtClean="0">
                <a:solidFill>
                  <a:schemeClr val="accent2"/>
                </a:solidFill>
                <a:sym typeface="+mn-ea"/>
              </a:rPr>
              <a:t>[1]</a:t>
            </a:r>
            <a:r>
              <a:rPr lang="en-US" altLang="zh-CN" sz="1600" b="1" dirty="0" smtClean="0">
                <a:solidFill>
                  <a:schemeClr val="accent2"/>
                </a:solidFill>
              </a:rPr>
              <a:t> </a:t>
            </a:r>
            <a:endParaRPr lang="en-US" altLang="zh-CN" sz="1600" b="1" dirty="0">
              <a:solidFill>
                <a:schemeClr val="accent2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4139952" y="2296118"/>
            <a:ext cx="2160240" cy="72072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accent2"/>
                </a:solidFill>
              </a:rPr>
              <a:t>Out of Memory</a:t>
            </a:r>
            <a:r>
              <a:rPr lang="en-US" altLang="zh-CN" sz="1600" baseline="30000" dirty="0">
                <a:solidFill>
                  <a:schemeClr val="accent2"/>
                </a:solidFill>
              </a:rPr>
              <a:t>[2</a:t>
            </a:r>
            <a:r>
              <a:rPr lang="en-US" altLang="zh-CN" sz="1600" baseline="30000" dirty="0" smtClean="0">
                <a:solidFill>
                  <a:schemeClr val="accent2"/>
                </a:solidFill>
              </a:rPr>
              <a:t>]</a:t>
            </a:r>
            <a:endParaRPr lang="en-US" altLang="zh-CN" sz="1600" baseline="30000" dirty="0">
              <a:solidFill>
                <a:schemeClr val="accent2"/>
              </a:solidFill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6444208" y="2296753"/>
            <a:ext cx="2088232" cy="7194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accent2"/>
                </a:solidFill>
              </a:rPr>
              <a:t>Timeout</a:t>
            </a:r>
            <a:r>
              <a:rPr lang="en-US" altLang="zh-CN" sz="1600" baseline="30000" dirty="0" smtClean="0">
                <a:solidFill>
                  <a:schemeClr val="accent2"/>
                </a:solidFill>
              </a:rPr>
              <a:t>[1]</a:t>
            </a:r>
            <a:endParaRPr lang="en-US" altLang="zh-CN" sz="1600" baseline="30000" dirty="0">
              <a:solidFill>
                <a:schemeClr val="accent2"/>
              </a:solidFill>
            </a:endParaRPr>
          </a:p>
        </p:txBody>
      </p:sp>
      <p:cxnSp>
        <p:nvCxnSpPr>
          <p:cNvPr id="9" name="直接箭头连接符 8"/>
          <p:cNvCxnSpPr>
            <a:stCxn id="3" idx="2"/>
            <a:endCxn id="29" idx="0"/>
          </p:cNvCxnSpPr>
          <p:nvPr/>
        </p:nvCxnSpPr>
        <p:spPr>
          <a:xfrm flipH="1">
            <a:off x="2915816" y="3016526"/>
            <a:ext cx="72008" cy="1043752"/>
          </a:xfrm>
          <a:prstGeom prst="straightConnector1">
            <a:avLst/>
          </a:prstGeom>
          <a:ln w="28575">
            <a:solidFill>
              <a:srgbClr val="3F40B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09838" y="2332085"/>
            <a:ext cx="183546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ym typeface="+mn-ea"/>
              </a:rPr>
              <a:t>Hadoop/Spark</a:t>
            </a:r>
          </a:p>
          <a:p>
            <a:r>
              <a:rPr lang="zh-CN" altLang="en-US" b="1" dirty="0" smtClean="0">
                <a:sym typeface="+mn-ea"/>
              </a:rPr>
              <a:t>运行时错误</a:t>
            </a:r>
            <a:endParaRPr lang="en-US" altLang="zh-CN" b="1" dirty="0" smtClean="0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5536" y="4636341"/>
            <a:ext cx="151193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ym typeface="+mn-ea"/>
              </a:rPr>
              <a:t>错误原因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395536" y="5661247"/>
            <a:ext cx="8280920" cy="979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altLang="zh-CN" sz="1400" dirty="0" smtClean="0">
                <a:latin typeface="Times New Roman" panose="02020603050405020304" charset="0"/>
              </a:rPr>
              <a:t>[1]</a:t>
            </a:r>
            <a:r>
              <a:rPr lang="en-US" altLang="zh-CN" sz="1400" dirty="0">
                <a:latin typeface="Times New Roman" panose="02020603050405020304" charset="0"/>
              </a:rPr>
              <a:t> S. </a:t>
            </a:r>
            <a:r>
              <a:rPr lang="en-US" altLang="zh-CN" sz="1400" dirty="0" err="1">
                <a:latin typeface="Times New Roman" panose="02020603050405020304" charset="0"/>
              </a:rPr>
              <a:t>Kavulya</a:t>
            </a:r>
            <a:r>
              <a:rPr lang="en-US" altLang="zh-CN" sz="1400" dirty="0">
                <a:latin typeface="Times New Roman" panose="02020603050405020304" charset="0"/>
              </a:rPr>
              <a:t>, J. Tan, R. Gandhi, and P. </a:t>
            </a:r>
            <a:r>
              <a:rPr lang="en-US" altLang="zh-CN" sz="1400" dirty="0" err="1">
                <a:latin typeface="Times New Roman" panose="02020603050405020304" charset="0"/>
              </a:rPr>
              <a:t>Narasimhan</a:t>
            </a:r>
            <a:r>
              <a:rPr lang="en-US" altLang="zh-CN" sz="1400" dirty="0">
                <a:latin typeface="Times New Roman" panose="02020603050405020304" charset="0"/>
              </a:rPr>
              <a:t>, “Analysis of traces from a production </a:t>
            </a:r>
            <a:r>
              <a:rPr lang="en-US" altLang="zh-CN" sz="1400" dirty="0" err="1">
                <a:latin typeface="Times New Roman" panose="02020603050405020304" charset="0"/>
              </a:rPr>
              <a:t>mapreduce</a:t>
            </a:r>
            <a:r>
              <a:rPr lang="en-US" altLang="zh-CN" sz="1400" dirty="0">
                <a:latin typeface="Times New Roman" panose="02020603050405020304" charset="0"/>
              </a:rPr>
              <a:t> </a:t>
            </a:r>
            <a:r>
              <a:rPr lang="en-US" altLang="zh-CN" sz="1400" dirty="0" smtClean="0">
                <a:latin typeface="Times New Roman" panose="02020603050405020304" charset="0"/>
              </a:rPr>
              <a:t>cluster” </a:t>
            </a:r>
            <a:r>
              <a:rPr lang="en-US" altLang="zh-CN" sz="1400" dirty="0">
                <a:latin typeface="Times New Roman" panose="02020603050405020304" charset="0"/>
              </a:rPr>
              <a:t>(</a:t>
            </a:r>
            <a:r>
              <a:rPr lang="en-US" altLang="zh-CN" sz="1400" i="1" dirty="0" err="1">
                <a:latin typeface="Times New Roman" panose="02020603050405020304" charset="0"/>
              </a:rPr>
              <a:t>CCGrid</a:t>
            </a:r>
            <a:r>
              <a:rPr lang="en-US" altLang="zh-CN" sz="1400" i="1" dirty="0">
                <a:latin typeface="Times New Roman" panose="02020603050405020304" charset="0"/>
              </a:rPr>
              <a:t> </a:t>
            </a:r>
            <a:r>
              <a:rPr lang="en-US" altLang="zh-CN" sz="1400" dirty="0">
                <a:latin typeface="Times New Roman" panose="02020603050405020304" charset="0"/>
              </a:rPr>
              <a:t>2010). </a:t>
            </a:r>
          </a:p>
          <a:p>
            <a:pPr>
              <a:spcBef>
                <a:spcPts val="100"/>
              </a:spcBef>
              <a:spcAft>
                <a:spcPts val="100"/>
              </a:spcAft>
            </a:pPr>
            <a:r>
              <a:rPr lang="en-US" altLang="zh-CN" sz="1400" dirty="0" smtClean="0">
                <a:latin typeface="Times New Roman"/>
                <a:cs typeface="Times New Roman"/>
              </a:rPr>
              <a:t>[2] </a:t>
            </a:r>
            <a:r>
              <a:rPr lang="en-US" altLang="zh-CN" sz="1400" dirty="0">
                <a:latin typeface="Times New Roman" panose="02020603050405020304" charset="0"/>
              </a:rPr>
              <a:t>Lijie Xu, Wensheng Dou, Feng Zhu, Chushu Gao, Jie Liu, Hua Zhong, Jun Wei. “A Characteristic Study on Out of Memory Errors in Distributed Data-Parallel Applications” (</a:t>
            </a:r>
            <a:r>
              <a:rPr lang="en-US" altLang="zh-CN" sz="1400" i="1" dirty="0">
                <a:latin typeface="Times New Roman" panose="02020603050405020304" charset="0"/>
              </a:rPr>
              <a:t>ISSRE 2015</a:t>
            </a:r>
            <a:r>
              <a:rPr lang="en-US" altLang="zh-CN" sz="1400" dirty="0">
                <a:latin typeface="Times New Roman" panose="02020603050405020304" charset="0"/>
              </a:rPr>
              <a:t>).</a:t>
            </a:r>
          </a:p>
        </p:txBody>
      </p:sp>
      <p:cxnSp>
        <p:nvCxnSpPr>
          <p:cNvPr id="8" name="直接箭头连接符 7"/>
          <p:cNvCxnSpPr>
            <a:stCxn id="3" idx="2"/>
            <a:endCxn id="33" idx="0"/>
          </p:cNvCxnSpPr>
          <p:nvPr/>
        </p:nvCxnSpPr>
        <p:spPr>
          <a:xfrm>
            <a:off x="2987824" y="3016526"/>
            <a:ext cx="4536504" cy="1043752"/>
          </a:xfrm>
          <a:prstGeom prst="straightConnector1">
            <a:avLst/>
          </a:prstGeom>
          <a:ln w="28575">
            <a:solidFill>
              <a:srgbClr val="3F40B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3" idx="2"/>
            <a:endCxn id="30" idx="0"/>
          </p:cNvCxnSpPr>
          <p:nvPr/>
        </p:nvCxnSpPr>
        <p:spPr>
          <a:xfrm>
            <a:off x="2987824" y="3016526"/>
            <a:ext cx="2268252" cy="1043752"/>
          </a:xfrm>
          <a:prstGeom prst="straightConnector1">
            <a:avLst/>
          </a:prstGeom>
          <a:ln w="28575">
            <a:solidFill>
              <a:srgbClr val="3F40B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5" idx="2"/>
            <a:endCxn id="29" idx="0"/>
          </p:cNvCxnSpPr>
          <p:nvPr/>
        </p:nvCxnSpPr>
        <p:spPr>
          <a:xfrm flipH="1">
            <a:off x="2915816" y="3016843"/>
            <a:ext cx="2304256" cy="1043435"/>
          </a:xfrm>
          <a:prstGeom prst="straightConnector1">
            <a:avLst/>
          </a:prstGeom>
          <a:ln w="28575">
            <a:solidFill>
              <a:srgbClr val="3F40B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5" idx="2"/>
            <a:endCxn id="33" idx="0"/>
          </p:cNvCxnSpPr>
          <p:nvPr/>
        </p:nvCxnSpPr>
        <p:spPr>
          <a:xfrm>
            <a:off x="5220072" y="3016843"/>
            <a:ext cx="2304256" cy="1043435"/>
          </a:xfrm>
          <a:prstGeom prst="straightConnector1">
            <a:avLst/>
          </a:prstGeom>
          <a:ln w="28575">
            <a:solidFill>
              <a:srgbClr val="3F40B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5" idx="2"/>
            <a:endCxn id="30" idx="0"/>
          </p:cNvCxnSpPr>
          <p:nvPr/>
        </p:nvCxnSpPr>
        <p:spPr>
          <a:xfrm>
            <a:off x="5220072" y="3016843"/>
            <a:ext cx="36004" cy="1043435"/>
          </a:xfrm>
          <a:prstGeom prst="straightConnector1">
            <a:avLst/>
          </a:prstGeom>
          <a:ln w="28575">
            <a:solidFill>
              <a:srgbClr val="3F40B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6" idx="2"/>
            <a:endCxn id="29" idx="0"/>
          </p:cNvCxnSpPr>
          <p:nvPr/>
        </p:nvCxnSpPr>
        <p:spPr>
          <a:xfrm flipH="1">
            <a:off x="2915816" y="3016208"/>
            <a:ext cx="4572508" cy="1044070"/>
          </a:xfrm>
          <a:prstGeom prst="straightConnector1">
            <a:avLst/>
          </a:prstGeom>
          <a:ln w="28575">
            <a:solidFill>
              <a:srgbClr val="3F40B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6" idx="2"/>
            <a:endCxn id="33" idx="0"/>
          </p:cNvCxnSpPr>
          <p:nvPr/>
        </p:nvCxnSpPr>
        <p:spPr>
          <a:xfrm>
            <a:off x="7488324" y="3016208"/>
            <a:ext cx="36004" cy="1044070"/>
          </a:xfrm>
          <a:prstGeom prst="straightConnector1">
            <a:avLst/>
          </a:prstGeom>
          <a:ln w="28575">
            <a:solidFill>
              <a:srgbClr val="3F40B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6" idx="2"/>
            <a:endCxn id="30" idx="0"/>
          </p:cNvCxnSpPr>
          <p:nvPr/>
        </p:nvCxnSpPr>
        <p:spPr>
          <a:xfrm flipH="1">
            <a:off x="5256076" y="3016208"/>
            <a:ext cx="2232248" cy="1044070"/>
          </a:xfrm>
          <a:prstGeom prst="straightConnector1">
            <a:avLst/>
          </a:prstGeom>
          <a:ln w="28575">
            <a:solidFill>
              <a:srgbClr val="3F40B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1835696" y="4060278"/>
            <a:ext cx="2160240" cy="1368152"/>
          </a:xfrm>
          <a:prstGeom prst="roundRect">
            <a:avLst/>
          </a:prstGeom>
          <a:ln>
            <a:solidFill>
              <a:srgbClr val="3F40B8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rgbClr val="3F40B8"/>
                </a:solidFill>
              </a:rPr>
              <a:t>异常数据</a:t>
            </a:r>
            <a:endParaRPr lang="en-US" altLang="zh-CN" b="1" dirty="0" smtClean="0">
              <a:solidFill>
                <a:srgbClr val="3F40B8"/>
              </a:solidFill>
            </a:endParaRPr>
          </a:p>
          <a:p>
            <a:pPr algn="ctr"/>
            <a:endParaRPr lang="en-US" altLang="zh-CN" b="1" dirty="0" smtClean="0">
              <a:solidFill>
                <a:srgbClr val="3F40B8"/>
              </a:solidFill>
            </a:endParaRPr>
          </a:p>
          <a:p>
            <a:pPr algn="ctr"/>
            <a:r>
              <a:rPr lang="zh-CN" altLang="en-US" sz="1600" b="1" dirty="0" smtClean="0">
                <a:solidFill>
                  <a:srgbClr val="3F40B8"/>
                </a:solidFill>
              </a:rPr>
              <a:t>如数据维度过高、</a:t>
            </a:r>
            <a:endParaRPr lang="en-US" altLang="zh-CN" sz="1600" b="1" dirty="0" smtClean="0">
              <a:solidFill>
                <a:srgbClr val="3F40B8"/>
              </a:solidFill>
            </a:endParaRPr>
          </a:p>
          <a:p>
            <a:pPr algn="ctr"/>
            <a:r>
              <a:rPr lang="zh-CN" altLang="en-US" sz="1600" b="1" dirty="0" smtClean="0">
                <a:solidFill>
                  <a:srgbClr val="3F40B8"/>
                </a:solidFill>
              </a:rPr>
              <a:t>数据倾斜</a:t>
            </a:r>
            <a:endParaRPr lang="zh-CN" altLang="en-US" sz="1600" b="1" dirty="0">
              <a:solidFill>
                <a:srgbClr val="3F40B8"/>
              </a:solidFill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4139952" y="4060278"/>
            <a:ext cx="2232248" cy="1368152"/>
          </a:xfrm>
          <a:prstGeom prst="roundRect">
            <a:avLst/>
          </a:prstGeom>
          <a:ln>
            <a:solidFill>
              <a:srgbClr val="3F40B8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3F40B8"/>
                </a:solidFill>
              </a:rPr>
              <a:t>不恰</a:t>
            </a:r>
            <a:r>
              <a:rPr lang="zh-CN" altLang="en-US" b="1" dirty="0" smtClean="0">
                <a:solidFill>
                  <a:srgbClr val="3F40B8"/>
                </a:solidFill>
              </a:rPr>
              <a:t>当的配置参数</a:t>
            </a:r>
            <a:endParaRPr lang="en-US" altLang="zh-CN" b="1" dirty="0" smtClean="0">
              <a:solidFill>
                <a:srgbClr val="3F40B8"/>
              </a:solidFill>
            </a:endParaRPr>
          </a:p>
          <a:p>
            <a:pPr algn="ctr"/>
            <a:endParaRPr lang="en-US" altLang="zh-CN" b="1" dirty="0">
              <a:solidFill>
                <a:srgbClr val="3F40B8"/>
              </a:solidFill>
            </a:endParaRPr>
          </a:p>
          <a:p>
            <a:pPr algn="ctr"/>
            <a:r>
              <a:rPr lang="zh-CN" altLang="en-US" sz="1600" b="1" dirty="0" smtClean="0">
                <a:solidFill>
                  <a:srgbClr val="3F40B8"/>
                </a:solidFill>
              </a:rPr>
              <a:t>如</a:t>
            </a:r>
            <a:r>
              <a:rPr lang="en-US" altLang="zh-CN" sz="1600" dirty="0" smtClean="0">
                <a:solidFill>
                  <a:srgbClr val="3F40B8"/>
                </a:solidFill>
                <a:latin typeface="Arial"/>
                <a:cs typeface="Arial"/>
              </a:rPr>
              <a:t>reducer</a:t>
            </a:r>
            <a:r>
              <a:rPr lang="zh-CN" altLang="en-US" sz="1600" b="1" dirty="0" smtClean="0">
                <a:solidFill>
                  <a:srgbClr val="3F40B8"/>
                </a:solidFill>
              </a:rPr>
              <a:t>数目太小、树深度过大</a:t>
            </a:r>
            <a:endParaRPr lang="en-US" altLang="zh-CN" sz="1600" b="1" dirty="0">
              <a:solidFill>
                <a:srgbClr val="3F40B8"/>
              </a:solidFill>
            </a:endParaRPr>
          </a:p>
        </p:txBody>
      </p:sp>
      <p:sp>
        <p:nvSpPr>
          <p:cNvPr id="33" name="圆角矩形 28"/>
          <p:cNvSpPr/>
          <p:nvPr/>
        </p:nvSpPr>
        <p:spPr>
          <a:xfrm>
            <a:off x="6516216" y="4060278"/>
            <a:ext cx="2016224" cy="1368152"/>
          </a:xfrm>
          <a:prstGeom prst="roundRect">
            <a:avLst/>
          </a:prstGeom>
          <a:ln>
            <a:solidFill>
              <a:srgbClr val="3F40B8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rgbClr val="3F40B8"/>
                </a:solidFill>
              </a:rPr>
              <a:t>用户代码缺陷</a:t>
            </a:r>
            <a:endParaRPr lang="en-US" altLang="zh-CN" b="1" dirty="0" smtClean="0">
              <a:solidFill>
                <a:srgbClr val="3F40B8"/>
              </a:solidFill>
            </a:endParaRPr>
          </a:p>
          <a:p>
            <a:pPr algn="ctr"/>
            <a:endParaRPr lang="en-US" altLang="zh-CN" b="1" dirty="0">
              <a:solidFill>
                <a:srgbClr val="3F40B8"/>
              </a:solidFill>
            </a:endParaRPr>
          </a:p>
          <a:p>
            <a:pPr algn="ctr"/>
            <a:r>
              <a:rPr lang="zh-CN" altLang="en-US" sz="1600" b="1" dirty="0" smtClean="0">
                <a:solidFill>
                  <a:srgbClr val="3F40B8"/>
                </a:solidFill>
              </a:rPr>
              <a:t>如时间／空间复杂度太高、内存泄漏</a:t>
            </a:r>
            <a:endParaRPr lang="zh-CN" altLang="en-US" sz="1600" b="1" dirty="0">
              <a:solidFill>
                <a:srgbClr val="3F40B8"/>
              </a:solidFill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457200" y="412750"/>
            <a:ext cx="8229600" cy="846667"/>
          </a:xfrm>
        </p:spPr>
        <p:txBody>
          <a:bodyPr/>
          <a:lstStyle/>
          <a:p>
            <a:r>
              <a:rPr lang="zh-CN" altLang="en-US" dirty="0"/>
              <a:t>大数据系统应用可靠性问题</a:t>
            </a:r>
            <a:endParaRPr lang="en-US" dirty="0"/>
          </a:p>
        </p:txBody>
      </p:sp>
      <p:sp>
        <p:nvSpPr>
          <p:cNvPr id="35" name="Content Placeholder 2"/>
          <p:cNvSpPr>
            <a:spLocks noGrp="1"/>
          </p:cNvSpPr>
          <p:nvPr>
            <p:ph idx="1"/>
          </p:nvPr>
        </p:nvSpPr>
        <p:spPr>
          <a:xfrm>
            <a:off x="457200" y="1476910"/>
            <a:ext cx="8229600" cy="606689"/>
          </a:xfrm>
        </p:spPr>
        <p:txBody>
          <a:bodyPr/>
          <a:lstStyle/>
          <a:p>
            <a:r>
              <a:rPr lang="zh-CN" altLang="en-US" dirty="0" smtClean="0">
                <a:latin typeface="Arial"/>
                <a:cs typeface="Arial"/>
              </a:rPr>
              <a:t>广泛使用的</a:t>
            </a:r>
            <a:r>
              <a:rPr lang="en-US" altLang="zh-CN" dirty="0" smtClean="0">
                <a:latin typeface="Arial"/>
                <a:cs typeface="Arial"/>
              </a:rPr>
              <a:t> Hadoop/Spark </a:t>
            </a:r>
            <a:r>
              <a:rPr lang="zh-CN" altLang="en-US" dirty="0" smtClean="0">
                <a:latin typeface="Arial"/>
                <a:cs typeface="Arial"/>
              </a:rPr>
              <a:t>系统应用是否可靠？</a:t>
            </a:r>
            <a:endParaRPr lang="en-US" altLang="zh-CN" dirty="0" smtClean="0">
              <a:latin typeface="Arial"/>
              <a:cs typeface="Arial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-924726" y="274936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0443240" y="324252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4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530177" y="2291533"/>
            <a:ext cx="8014293" cy="2088232"/>
          </a:xfrm>
          <a:prstGeom prst="roundRect">
            <a:avLst/>
          </a:prstGeom>
          <a:solidFill>
            <a:srgbClr val="3F40B8"/>
          </a:solidFill>
          <a:ln/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latin typeface="Arial"/>
                <a:ea typeface="黑体"/>
                <a:cs typeface="Arial"/>
              </a:rPr>
              <a:t>可靠性问题分析</a:t>
            </a:r>
            <a:endParaRPr lang="en-US" altLang="zh-CN" sz="3600" dirty="0" smtClean="0">
              <a:latin typeface="Arial"/>
              <a:ea typeface="黑体"/>
              <a:cs typeface="Arial"/>
            </a:endParaRPr>
          </a:p>
          <a:p>
            <a:pPr algn="ctr"/>
            <a:r>
              <a:rPr lang="en-US" altLang="zh-CN" sz="3200" dirty="0" smtClean="0">
                <a:latin typeface="Arial"/>
                <a:ea typeface="黑体"/>
                <a:cs typeface="Arial"/>
              </a:rPr>
              <a:t>Hadoop/Spark</a:t>
            </a:r>
            <a:r>
              <a:rPr lang="zh-CN" altLang="en-US" sz="3200" dirty="0" smtClean="0">
                <a:latin typeface="Arial"/>
                <a:ea typeface="黑体"/>
                <a:cs typeface="Arial"/>
              </a:rPr>
              <a:t>应用内存溢出错误分析</a:t>
            </a:r>
            <a:endParaRPr lang="en-US" altLang="zh-CN" sz="3200" dirty="0" smtClean="0">
              <a:latin typeface="Arial"/>
              <a:ea typeface="黑体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1258455" y="384463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494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可靠性问题分析－</a:t>
            </a:r>
            <a:r>
              <a:rPr lang="zh-CN" altLang="en-US" sz="2800" dirty="0" smtClean="0"/>
              <a:t>内存溢出错误研究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RQ 1 </a:t>
            </a:r>
          </a:p>
          <a:p>
            <a:pPr lvl="1"/>
            <a:r>
              <a:rPr lang="en-US" altLang="zh-CN" dirty="0" smtClean="0">
                <a:latin typeface="Arial"/>
                <a:cs typeface="Arial"/>
              </a:rPr>
              <a:t>Hadoop/Spark </a:t>
            </a:r>
            <a:r>
              <a:rPr lang="zh-CN" altLang="en-US" dirty="0" smtClean="0">
                <a:latin typeface="Arial"/>
                <a:cs typeface="Arial"/>
              </a:rPr>
              <a:t>应用内存溢出的常见错误原因是什么？</a:t>
            </a:r>
            <a:r>
              <a:rPr lang="en-US" dirty="0" smtClean="0">
                <a:latin typeface="Arial"/>
                <a:cs typeface="Arial"/>
              </a:rPr>
              <a:t> </a:t>
            </a:r>
            <a:endParaRPr lang="en-US" sz="2000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RQ </a:t>
            </a:r>
            <a:r>
              <a:rPr lang="en-US" dirty="0" smtClean="0">
                <a:latin typeface="Arial"/>
                <a:cs typeface="Arial"/>
              </a:rPr>
              <a:t>2</a:t>
            </a:r>
          </a:p>
          <a:p>
            <a:pPr lvl="1"/>
            <a:r>
              <a:rPr lang="zh-CN" altLang="en-US" dirty="0" smtClean="0">
                <a:latin typeface="Arial"/>
                <a:cs typeface="Arial"/>
              </a:rPr>
              <a:t>应用内存溢出错误有哪些常见的修复方法？</a:t>
            </a:r>
            <a:r>
              <a:rPr lang="en-US" dirty="0" smtClean="0">
                <a:latin typeface="Arial"/>
                <a:cs typeface="Arial"/>
              </a:rPr>
              <a:t> </a:t>
            </a:r>
            <a:endParaRPr lang="en-US" sz="2000" dirty="0">
              <a:latin typeface="Arial"/>
              <a:cs typeface="Arial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65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6D50-356D-664E-8AD2-94D574649C75}" type="slidenum">
              <a:rPr lang="en-US" smtClean="0"/>
              <a:t>9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66" y="1025954"/>
            <a:ext cx="8342595" cy="4318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04234" y="308471"/>
            <a:ext cx="1875395" cy="813467"/>
          </a:xfrm>
          <a:prstGeom prst="rect">
            <a:avLst/>
          </a:prstGeom>
          <a:noFill/>
          <a:ln w="28575" cmpd="sng">
            <a:solidFill>
              <a:srgbClr val="3F40B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zh-CN" altLang="en-US" dirty="0" smtClean="0">
                <a:solidFill>
                  <a:srgbClr val="3F40B8"/>
                </a:solidFill>
                <a:latin typeface="黑体"/>
                <a:ea typeface="黑体"/>
                <a:cs typeface="黑体"/>
              </a:rPr>
              <a:t>应用开发</a:t>
            </a:r>
            <a:endParaRPr lang="en-US" altLang="zh-CN" dirty="0" smtClean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  <a:p>
            <a:pPr algn="ctr"/>
            <a:r>
              <a:rPr lang="zh-CN" altLang="en-US" sz="1600" dirty="0" smtClean="0">
                <a:solidFill>
                  <a:srgbClr val="3F40B8"/>
                </a:solidFill>
                <a:latin typeface="黑体"/>
                <a:ea typeface="黑体"/>
                <a:cs typeface="黑体"/>
              </a:rPr>
              <a:t>数据、代码、配置</a:t>
            </a:r>
            <a:endParaRPr lang="en-US" sz="1600" dirty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04234" y="1269887"/>
            <a:ext cx="1875395" cy="2342508"/>
          </a:xfrm>
          <a:prstGeom prst="rect">
            <a:avLst/>
          </a:prstGeom>
          <a:noFill/>
          <a:ln w="28575" cmpd="sng">
            <a:solidFill>
              <a:srgbClr val="3F40B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zh-CN" altLang="en-US" dirty="0" smtClean="0">
                <a:solidFill>
                  <a:srgbClr val="3F40B8"/>
                </a:solidFill>
                <a:latin typeface="黑体"/>
                <a:ea typeface="黑体"/>
                <a:cs typeface="黑体"/>
              </a:rPr>
              <a:t>应用并行化</a:t>
            </a:r>
            <a:endParaRPr lang="en-US" altLang="zh-CN" dirty="0" smtClean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  <a:p>
            <a:pPr algn="ctr"/>
            <a:endParaRPr lang="en-US" dirty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  <a:p>
            <a:pPr algn="ctr"/>
            <a:r>
              <a:rPr lang="zh-CN" altLang="en-US" sz="1600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转换成</a:t>
            </a:r>
            <a:r>
              <a:rPr lang="en-US" altLang="zh-CN" sz="1600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MapReduce/Spark </a:t>
            </a:r>
            <a:r>
              <a:rPr lang="zh-CN" altLang="en-US" sz="1600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作业和任务</a:t>
            </a:r>
            <a:endParaRPr lang="en-US" sz="1600" dirty="0">
              <a:solidFill>
                <a:srgbClr val="3F40B8"/>
              </a:solidFill>
              <a:latin typeface="Arial"/>
              <a:ea typeface="黑体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04234" y="3765896"/>
            <a:ext cx="1875395" cy="783501"/>
          </a:xfrm>
          <a:prstGeom prst="rect">
            <a:avLst/>
          </a:prstGeom>
          <a:noFill/>
          <a:ln w="28575" cmpd="sng">
            <a:solidFill>
              <a:srgbClr val="3F40B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zh-CN" altLang="en-US" dirty="0" smtClean="0">
                <a:solidFill>
                  <a:srgbClr val="3F40B8"/>
                </a:solidFill>
                <a:latin typeface="黑体"/>
                <a:ea typeface="黑体"/>
                <a:cs typeface="黑体"/>
              </a:rPr>
              <a:t>任务调度</a:t>
            </a:r>
            <a:endParaRPr lang="en-US" altLang="zh-CN" dirty="0" smtClean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04234" y="4776649"/>
            <a:ext cx="1875395" cy="1449489"/>
          </a:xfrm>
          <a:prstGeom prst="rect">
            <a:avLst/>
          </a:prstGeom>
          <a:noFill/>
          <a:ln w="28575" cmpd="sng">
            <a:solidFill>
              <a:srgbClr val="3F40B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zh-CN" altLang="en-US" dirty="0" smtClean="0">
                <a:solidFill>
                  <a:srgbClr val="3F40B8"/>
                </a:solidFill>
                <a:latin typeface="黑体"/>
                <a:ea typeface="黑体"/>
                <a:cs typeface="黑体"/>
              </a:rPr>
              <a:t>任务执行</a:t>
            </a:r>
            <a:endParaRPr lang="en-US" altLang="zh-CN" dirty="0" smtClean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  <a:p>
            <a:pPr algn="ctr"/>
            <a:endParaRPr lang="en-US" altLang="zh-CN" dirty="0">
              <a:solidFill>
                <a:srgbClr val="3F40B8"/>
              </a:solidFill>
              <a:latin typeface="黑体"/>
              <a:ea typeface="黑体"/>
              <a:cs typeface="黑体"/>
            </a:endParaRPr>
          </a:p>
          <a:p>
            <a:pPr algn="ctr"/>
            <a:r>
              <a:rPr lang="zh-CN" altLang="en-US" sz="1600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以进程</a:t>
            </a:r>
            <a:r>
              <a:rPr lang="en-US" altLang="zh-CN" sz="1600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/</a:t>
            </a:r>
            <a:r>
              <a:rPr lang="zh-CN" altLang="en-US" sz="1600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线程方式运行在</a:t>
            </a:r>
            <a:r>
              <a:rPr lang="en-US" altLang="zh-CN" sz="1600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JVM</a:t>
            </a:r>
            <a:r>
              <a:rPr lang="zh-CN" altLang="en-US" sz="1600" dirty="0" smtClean="0">
                <a:solidFill>
                  <a:srgbClr val="3F40B8"/>
                </a:solidFill>
                <a:latin typeface="Arial"/>
                <a:ea typeface="黑体"/>
                <a:cs typeface="Arial"/>
              </a:rPr>
              <a:t>中</a:t>
            </a:r>
            <a:endParaRPr lang="en-US" altLang="zh-CN" sz="1600" dirty="0" smtClean="0">
              <a:solidFill>
                <a:srgbClr val="3F40B8"/>
              </a:solidFill>
              <a:latin typeface="Arial"/>
              <a:ea typeface="黑体"/>
              <a:cs typeface="Arial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940" y="257368"/>
            <a:ext cx="6032542" cy="64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372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12000</TotalTime>
  <Words>3966</Words>
  <Application>Microsoft Macintosh PowerPoint</Application>
  <PresentationFormat>On-screen Show (4:3)</PresentationFormat>
  <Paragraphs>1127</Paragraphs>
  <Slides>53</Slides>
  <Notes>11</Notes>
  <HiddenSlides>5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56" baseType="lpstr">
      <vt:lpstr>Office Theme</vt:lpstr>
      <vt:lpstr>Document</vt:lpstr>
      <vt:lpstr>Equation</vt:lpstr>
      <vt:lpstr>PowerPoint Presentation</vt:lpstr>
      <vt:lpstr>概要</vt:lpstr>
      <vt:lpstr>大数据系统应用</vt:lpstr>
      <vt:lpstr>大数据系统应用可靠性问题</vt:lpstr>
      <vt:lpstr>大数据系统应用可靠性问题</vt:lpstr>
      <vt:lpstr>大数据系统应用可靠性问题</vt:lpstr>
      <vt:lpstr>PowerPoint Presentation</vt:lpstr>
      <vt:lpstr>可靠性问题分析－内存溢出错误研究</vt:lpstr>
      <vt:lpstr>PowerPoint Presentation</vt:lpstr>
      <vt:lpstr>Hadoop/Spark应用哪些地方消耗内存？</vt:lpstr>
      <vt:lpstr>Hadoop/Spark系统如何管理内存？</vt:lpstr>
      <vt:lpstr>应用内存溢出实证分析－研究对象</vt:lpstr>
      <vt:lpstr>RQ1: 应用内存溢出错误原因</vt:lpstr>
      <vt:lpstr>RQ1: 内存溢出错误原因</vt:lpstr>
      <vt:lpstr>RQ1: 内存溢出错误原因</vt:lpstr>
      <vt:lpstr>RQ1: 内存溢出错误原因</vt:lpstr>
      <vt:lpstr>RQ1: 内存溢出错误原因</vt:lpstr>
      <vt:lpstr>RQ1: 内存溢出错误原因</vt:lpstr>
      <vt:lpstr>RQ1: 内存溢出错误原因</vt:lpstr>
      <vt:lpstr>RQ1: 内存溢出错误原因</vt:lpstr>
      <vt:lpstr>RQ1: 内存溢出错误原因</vt:lpstr>
      <vt:lpstr>RQ2: 内存溢出错误修复方法</vt:lpstr>
      <vt:lpstr>RQ2: 内存溢出错误修复方法</vt:lpstr>
      <vt:lpstr>RQ2: 内存溢出错误修复方法</vt:lpstr>
      <vt:lpstr>RQ2: 内存溢出错误修复方法</vt:lpstr>
      <vt:lpstr>RQ2: 内存溢出错误修复方法</vt:lpstr>
      <vt:lpstr>RQ2: 内存溢出错误修复方法</vt:lpstr>
      <vt:lpstr>PowerPoint Presentation</vt:lpstr>
      <vt:lpstr>应用内存溢出错误诊断－目标及挑战</vt:lpstr>
      <vt:lpstr>应用内存溢出错误如何诊断？</vt:lpstr>
      <vt:lpstr>应用内存溢出错误如何诊断？</vt:lpstr>
      <vt:lpstr>诊断方法－Dataflow profiler－数据流模型</vt:lpstr>
      <vt:lpstr>诊断方法－Dataflow profiler－数据流模型</vt:lpstr>
      <vt:lpstr>诊断方法－Dataflow profiler－数据流模型</vt:lpstr>
      <vt:lpstr>诊断方法－Dataflow profiler－数据流模型参数获取</vt:lpstr>
      <vt:lpstr>诊断方法－Memory usage profiler</vt:lpstr>
      <vt:lpstr>诊断方法－Memory usage profiler</vt:lpstr>
      <vt:lpstr>诊断方法－Memory usage profiler－对象生命周期</vt:lpstr>
      <vt:lpstr>诊断方法－Memory usage profiler－对象生命周期</vt:lpstr>
      <vt:lpstr>PowerPoint Presentation</vt:lpstr>
      <vt:lpstr>PowerPoint Presentation</vt:lpstr>
      <vt:lpstr>PowerPoint Presentation</vt:lpstr>
      <vt:lpstr>诊断方法－Correlation analyzer－异常检测</vt:lpstr>
      <vt:lpstr>诊断方法－Correlation analyzer－异常检测</vt:lpstr>
      <vt:lpstr>诊断方法－Correlation analyzer－异常检测</vt:lpstr>
      <vt:lpstr>诊断方法－基于反模式规则诊断</vt:lpstr>
      <vt:lpstr>诊断方法－基于反模式规则诊断</vt:lpstr>
      <vt:lpstr>内存溢出诊断方法－实验评价</vt:lpstr>
      <vt:lpstr>内存溢出诊断方法－实验结果</vt:lpstr>
      <vt:lpstr>内存溢出诊断方法－案例1</vt:lpstr>
      <vt:lpstr>内存溢出诊断方法－案例2</vt:lpstr>
      <vt:lpstr>内存溢出诊断方法－案例3</vt:lpstr>
      <vt:lpstr>应用内存溢出错误如何修复?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LIjie Xu</dc:creator>
  <cp:lastModifiedBy>LIjie Xu</cp:lastModifiedBy>
  <cp:revision>3364</cp:revision>
  <cp:lastPrinted>2015-08-26T03:13:19Z</cp:lastPrinted>
  <dcterms:created xsi:type="dcterms:W3CDTF">2015-08-19T15:04:14Z</dcterms:created>
  <dcterms:modified xsi:type="dcterms:W3CDTF">2016-12-12T07:03:37Z</dcterms:modified>
</cp:coreProperties>
</file>

<file path=docProps/thumbnail.jpeg>
</file>